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9"/>
  </p:notesMasterIdLst>
  <p:sldIdLst>
    <p:sldId id="306" r:id="rId2"/>
    <p:sldId id="258" r:id="rId3"/>
    <p:sldId id="305" r:id="rId4"/>
    <p:sldId id="350" r:id="rId5"/>
    <p:sldId id="256" r:id="rId6"/>
    <p:sldId id="257" r:id="rId7"/>
    <p:sldId id="352" r:id="rId8"/>
    <p:sldId id="353" r:id="rId9"/>
    <p:sldId id="308" r:id="rId10"/>
    <p:sldId id="314" r:id="rId11"/>
    <p:sldId id="351" r:id="rId12"/>
    <p:sldId id="307" r:id="rId13"/>
    <p:sldId id="313" r:id="rId14"/>
    <p:sldId id="315" r:id="rId15"/>
    <p:sldId id="317" r:id="rId16"/>
    <p:sldId id="311" r:id="rId17"/>
    <p:sldId id="318" r:id="rId18"/>
    <p:sldId id="310" r:id="rId19"/>
    <p:sldId id="319" r:id="rId20"/>
    <p:sldId id="309" r:id="rId21"/>
    <p:sldId id="316" r:id="rId22"/>
    <p:sldId id="354" r:id="rId23"/>
    <p:sldId id="355" r:id="rId24"/>
    <p:sldId id="356" r:id="rId25"/>
    <p:sldId id="339" r:id="rId26"/>
    <p:sldId id="340" r:id="rId27"/>
    <p:sldId id="312" r:id="rId28"/>
    <p:sldId id="320" r:id="rId29"/>
    <p:sldId id="321" r:id="rId30"/>
    <p:sldId id="342" r:id="rId31"/>
    <p:sldId id="343" r:id="rId32"/>
    <p:sldId id="344" r:id="rId33"/>
    <p:sldId id="334" r:id="rId34"/>
    <p:sldId id="322" r:id="rId35"/>
    <p:sldId id="323" r:id="rId36"/>
    <p:sldId id="333" r:id="rId37"/>
    <p:sldId id="357" r:id="rId38"/>
    <p:sldId id="335" r:id="rId39"/>
    <p:sldId id="331" r:id="rId40"/>
    <p:sldId id="329" r:id="rId41"/>
    <p:sldId id="330" r:id="rId42"/>
    <p:sldId id="336" r:id="rId43"/>
    <p:sldId id="332" r:id="rId44"/>
    <p:sldId id="358" r:id="rId45"/>
    <p:sldId id="359" r:id="rId46"/>
    <p:sldId id="328" r:id="rId47"/>
    <p:sldId id="361" r:id="rId48"/>
    <p:sldId id="362" r:id="rId49"/>
    <p:sldId id="363" r:id="rId50"/>
    <p:sldId id="364" r:id="rId51"/>
    <p:sldId id="365" r:id="rId52"/>
    <p:sldId id="337" r:id="rId53"/>
    <p:sldId id="338" r:id="rId54"/>
    <p:sldId id="360" r:id="rId55"/>
    <p:sldId id="324" r:id="rId56"/>
    <p:sldId id="325" r:id="rId57"/>
    <p:sldId id="326" r:id="rId58"/>
    <p:sldId id="345" r:id="rId59"/>
    <p:sldId id="347" r:id="rId60"/>
    <p:sldId id="349" r:id="rId61"/>
    <p:sldId id="346" r:id="rId62"/>
    <p:sldId id="348" r:id="rId63"/>
    <p:sldId id="366" r:id="rId64"/>
    <p:sldId id="369" r:id="rId65"/>
    <p:sldId id="367" r:id="rId66"/>
    <p:sldId id="368" r:id="rId67"/>
    <p:sldId id="263" r:id="rId68"/>
  </p:sldIdLst>
  <p:sldSz cx="9144000" cy="5143500" type="screen16x9"/>
  <p:notesSz cx="6858000" cy="9144000"/>
  <p:embeddedFontLst>
    <p:embeddedFont>
      <p:font typeface="Didact Gothic" panose="00000500000000000000" pitchFamily="2" charset="0"/>
      <p:regular r:id="rId70"/>
    </p:embeddedFont>
    <p:embeddedFont>
      <p:font typeface="Julius Sans One" panose="020B0604020202020204" charset="0"/>
      <p:regular r:id="rId71"/>
    </p:embeddedFont>
    <p:embeddedFont>
      <p:font typeface="Lucida Sans" panose="020B0602030504020204" pitchFamily="34" charset="0"/>
      <p:regular r:id="rId72"/>
      <p:bold r:id="rId73"/>
      <p:italic r:id="rId74"/>
      <p:boldItalic r:id="rId75"/>
    </p:embeddedFont>
    <p:embeddedFont>
      <p:font typeface="Questrial" pitchFamily="2" charset="0"/>
      <p:regular r:id="rId76"/>
    </p:embeddedFont>
    <p:embeddedFont>
      <p:font typeface="Roboto" panose="02000000000000000000" pitchFamily="2"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CA7C16-98DC-47DA-9B5F-F50C61C3E050}">
  <a:tblStyle styleId="{28CA7C16-98DC-47DA-9B5F-F50C61C3E0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528" y="138"/>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35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9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830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983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14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297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8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43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461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2159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884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57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6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1513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5948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053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422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2345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9978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4359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694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025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868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315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300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2345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3548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1168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124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059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986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3957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29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238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7072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4421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8025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272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767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4257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15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297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9500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5205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3621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279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199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0939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7806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996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0605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342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6164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8135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156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4848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935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f2cce1e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f2cce1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55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519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908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41"/>
        <p:cNvGrpSpPr/>
        <p:nvPr/>
      </p:nvGrpSpPr>
      <p:grpSpPr>
        <a:xfrm>
          <a:off x="0" y="0"/>
          <a:ext cx="0" cy="0"/>
          <a:chOff x="0" y="0"/>
          <a:chExt cx="0" cy="0"/>
        </a:xfrm>
      </p:grpSpPr>
      <p:sp>
        <p:nvSpPr>
          <p:cNvPr id="42" name="Google Shape;42;p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9"/>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3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endParaRPr/>
          </a:p>
        </p:txBody>
      </p:sp>
      <p:sp>
        <p:nvSpPr>
          <p:cNvPr id="46" name="Google Shape;46;p9"/>
          <p:cNvSpPr txBox="1">
            <a:spLocks noGrp="1"/>
          </p:cNvSpPr>
          <p:nvPr>
            <p:ph type="subTitle" idx="1"/>
          </p:nvPr>
        </p:nvSpPr>
        <p:spPr>
          <a:xfrm>
            <a:off x="2218725" y="3334300"/>
            <a:ext cx="47064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7"/>
        <p:cNvGrpSpPr/>
        <p:nvPr/>
      </p:nvGrpSpPr>
      <p:grpSpPr>
        <a:xfrm>
          <a:off x="0" y="0"/>
          <a:ext cx="0" cy="0"/>
          <a:chOff x="0" y="0"/>
          <a:chExt cx="0" cy="0"/>
        </a:xfrm>
      </p:grpSpPr>
      <p:sp>
        <p:nvSpPr>
          <p:cNvPr id="48" name="Google Shape;48;p10"/>
          <p:cNvSpPr/>
          <p:nvPr/>
        </p:nvSpPr>
        <p:spPr>
          <a:xfrm>
            <a:off x="-50" y="5600"/>
            <a:ext cx="9144000"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0"/>
          <p:cNvSpPr txBox="1">
            <a:spLocks noGrp="1"/>
          </p:cNvSpPr>
          <p:nvPr>
            <p:ph type="title"/>
          </p:nvPr>
        </p:nvSpPr>
        <p:spPr>
          <a:xfrm>
            <a:off x="4572000" y="3729575"/>
            <a:ext cx="3858900" cy="77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25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51" name="Google Shape;51;p1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52" name="Google Shape;52;p1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3" name="Picture 2">
            <a:extLst>
              <a:ext uri="{FF2B5EF4-FFF2-40B4-BE49-F238E27FC236}">
                <a16:creationId xmlns:a16="http://schemas.microsoft.com/office/drawing/2014/main" id="{6D021DF4-4C19-8F30-518F-1CFBE2C5A669}"/>
              </a:ext>
            </a:extLst>
          </p:cNvPr>
          <p:cNvPicPr>
            <a:picLocks noChangeAspect="1"/>
          </p:cNvPicPr>
          <p:nvPr/>
        </p:nvPicPr>
        <p:blipFill>
          <a:blip r:embed="rId3">
            <a:duotone>
              <a:prstClr val="black"/>
              <a:schemeClr val="bg1">
                <a:tint val="45000"/>
                <a:satMod val="400000"/>
              </a:schemeClr>
            </a:duotone>
          </a:blip>
          <a:stretch>
            <a:fillRect/>
          </a:stretch>
        </p:blipFill>
        <p:spPr>
          <a:xfrm>
            <a:off x="140977" y="3334615"/>
            <a:ext cx="2297975" cy="497032"/>
          </a:xfrm>
          <a:prstGeom prst="rect">
            <a:avLst/>
          </a:prstGeom>
        </p:spPr>
      </p:pic>
      <p:sp>
        <p:nvSpPr>
          <p:cNvPr id="6" name="TextBox 5">
            <a:extLst>
              <a:ext uri="{FF2B5EF4-FFF2-40B4-BE49-F238E27FC236}">
                <a16:creationId xmlns:a16="http://schemas.microsoft.com/office/drawing/2014/main" id="{3798DD9B-01C6-657D-9361-222BC9F63EDD}"/>
              </a:ext>
            </a:extLst>
          </p:cNvPr>
          <p:cNvSpPr txBox="1"/>
          <p:nvPr/>
        </p:nvSpPr>
        <p:spPr>
          <a:xfrm>
            <a:off x="7137050" y="2425423"/>
            <a:ext cx="2921350" cy="264187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solidFill>
                  <a:schemeClr val="bg1"/>
                </a:solidFill>
                <a:latin typeface="Julius Sans One" panose="020B0604020202020204" charset="0"/>
              </a:rPr>
              <a:t>ADNAN Kureshi</a:t>
            </a:r>
          </a:p>
          <a:p>
            <a:pPr algn="just">
              <a:lnSpc>
                <a:spcPct val="150000"/>
              </a:lnSpc>
            </a:pPr>
            <a:r>
              <a:rPr lang="en-US" dirty="0">
                <a:solidFill>
                  <a:schemeClr val="bg1"/>
                </a:solidFill>
                <a:latin typeface="Julius Sans One" panose="020B0604020202020204" charset="0"/>
              </a:rPr>
              <a:t>    (204550307049)</a:t>
            </a:r>
          </a:p>
          <a:p>
            <a:pPr marL="285750" indent="-285750" algn="just">
              <a:lnSpc>
                <a:spcPct val="150000"/>
              </a:lnSpc>
              <a:buFont typeface="Arial" panose="020B0604020202020204" pitchFamily="34" charset="0"/>
              <a:buChar char="•"/>
            </a:pPr>
            <a:r>
              <a:rPr lang="en-US" dirty="0">
                <a:solidFill>
                  <a:schemeClr val="bg1"/>
                </a:solidFill>
                <a:latin typeface="Julius Sans One" panose="020B0604020202020204" charset="0"/>
              </a:rPr>
              <a:t>Harsh Vyas</a:t>
            </a:r>
          </a:p>
          <a:p>
            <a:pPr algn="just">
              <a:lnSpc>
                <a:spcPct val="150000"/>
              </a:lnSpc>
            </a:pPr>
            <a:r>
              <a:rPr lang="en-US" dirty="0">
                <a:solidFill>
                  <a:schemeClr val="bg1"/>
                </a:solidFill>
                <a:latin typeface="Julius Sans One" panose="020B0604020202020204" charset="0"/>
              </a:rPr>
              <a:t>    (204550307006)	</a:t>
            </a:r>
          </a:p>
          <a:p>
            <a:pPr marL="285750" indent="-285750" algn="just">
              <a:lnSpc>
                <a:spcPct val="150000"/>
              </a:lnSpc>
              <a:buFont typeface="Arial" panose="020B0604020202020204" pitchFamily="34" charset="0"/>
              <a:buChar char="•"/>
            </a:pPr>
            <a:r>
              <a:rPr lang="en-US" dirty="0">
                <a:solidFill>
                  <a:schemeClr val="bg1"/>
                </a:solidFill>
                <a:latin typeface="Julius Sans One" panose="020B0604020202020204" charset="0"/>
              </a:rPr>
              <a:t>AnISH KArleKAR</a:t>
            </a:r>
          </a:p>
          <a:p>
            <a:pPr algn="just">
              <a:lnSpc>
                <a:spcPct val="150000"/>
              </a:lnSpc>
            </a:pPr>
            <a:r>
              <a:rPr lang="en-US" dirty="0">
                <a:solidFill>
                  <a:schemeClr val="bg1"/>
                </a:solidFill>
                <a:latin typeface="Julius Sans One" panose="020B0604020202020204" charset="0"/>
              </a:rPr>
              <a:t>    (204550307031)</a:t>
            </a:r>
          </a:p>
          <a:p>
            <a:pPr marL="285750" indent="-285750" algn="just">
              <a:lnSpc>
                <a:spcPct val="150000"/>
              </a:lnSpc>
              <a:buFont typeface="Arial" panose="020B0604020202020204" pitchFamily="34" charset="0"/>
              <a:buChar char="•"/>
            </a:pPr>
            <a:r>
              <a:rPr lang="en-US" dirty="0">
                <a:solidFill>
                  <a:schemeClr val="bg1"/>
                </a:solidFill>
                <a:latin typeface="Julius Sans One" panose="020B0604020202020204" charset="0"/>
              </a:rPr>
              <a:t>Jay SANGANI</a:t>
            </a:r>
          </a:p>
          <a:p>
            <a:pPr algn="just">
              <a:lnSpc>
                <a:spcPct val="150000"/>
              </a:lnSpc>
            </a:pPr>
            <a:r>
              <a:rPr lang="en-US" dirty="0">
                <a:solidFill>
                  <a:schemeClr val="bg1"/>
                </a:solidFill>
                <a:latin typeface="Julius Sans One" panose="020B0604020202020204" charset="0"/>
              </a:rPr>
              <a:t>    (204550307014) </a:t>
            </a:r>
          </a:p>
        </p:txBody>
      </p:sp>
      <p:pic>
        <p:nvPicPr>
          <p:cNvPr id="4" name="Picture 3">
            <a:extLst>
              <a:ext uri="{FF2B5EF4-FFF2-40B4-BE49-F238E27FC236}">
                <a16:creationId xmlns:a16="http://schemas.microsoft.com/office/drawing/2014/main" id="{E94E436A-B4D9-F5F9-551E-61BC04CBA354}"/>
              </a:ext>
            </a:extLst>
          </p:cNvPr>
          <p:cNvPicPr>
            <a:picLocks noChangeAspect="1"/>
          </p:cNvPicPr>
          <p:nvPr/>
        </p:nvPicPr>
        <p:blipFill>
          <a:blip r:embed="rId4"/>
          <a:stretch>
            <a:fillRect/>
          </a:stretch>
        </p:blipFill>
        <p:spPr>
          <a:xfrm>
            <a:off x="7821454" y="200977"/>
            <a:ext cx="1322546" cy="736283"/>
          </a:xfrm>
          <a:prstGeom prst="rect">
            <a:avLst/>
          </a:prstGeom>
        </p:spPr>
      </p:pic>
      <p:pic>
        <p:nvPicPr>
          <p:cNvPr id="7" name="Picture 6">
            <a:extLst>
              <a:ext uri="{FF2B5EF4-FFF2-40B4-BE49-F238E27FC236}">
                <a16:creationId xmlns:a16="http://schemas.microsoft.com/office/drawing/2014/main" id="{9A83D485-D73C-7984-F05E-7A1FE661B79A}"/>
              </a:ext>
            </a:extLst>
          </p:cNvPr>
          <p:cNvPicPr>
            <a:picLocks noChangeAspect="1"/>
          </p:cNvPicPr>
          <p:nvPr/>
        </p:nvPicPr>
        <p:blipFill rotWithShape="1">
          <a:blip r:embed="rId5"/>
          <a:srcRect r="77667"/>
          <a:stretch/>
        </p:blipFill>
        <p:spPr>
          <a:xfrm>
            <a:off x="259080" y="109864"/>
            <a:ext cx="739140" cy="827396"/>
          </a:xfrm>
          <a:prstGeom prst="rect">
            <a:avLst/>
          </a:prstGeom>
        </p:spPr>
      </p:pic>
    </p:spTree>
    <p:extLst>
      <p:ext uri="{BB962C8B-B14F-4D97-AF65-F5344CB8AC3E}">
        <p14:creationId xmlns:p14="http://schemas.microsoft.com/office/powerpoint/2010/main" val="416341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PROBLEMS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285750" indent="-285750"/>
            <a:r>
              <a:rPr lang="en-US" sz="2000" u="none" dirty="0">
                <a:solidFill>
                  <a:schemeClr val="dk1"/>
                </a:solidFill>
                <a:latin typeface="Didact Gothic"/>
                <a:ea typeface="Didact Gothic"/>
                <a:cs typeface="Didact Gothic"/>
                <a:sym typeface="Didact Gothic"/>
              </a:rPr>
              <a:t>As we can see the rising number of unemployment in our country. That’s why, We came </a:t>
            </a:r>
            <a:r>
              <a:rPr lang="en-US" sz="2000" dirty="0"/>
              <a:t>up</a:t>
            </a:r>
            <a:r>
              <a:rPr lang="en-US" sz="2000" u="none" dirty="0">
                <a:solidFill>
                  <a:schemeClr val="dk1"/>
                </a:solidFill>
                <a:latin typeface="Didact Gothic"/>
                <a:ea typeface="Didact Gothic"/>
                <a:cs typeface="Didact Gothic"/>
                <a:sym typeface="Didact Gothic"/>
              </a:rPr>
              <a:t> with an idea of our website “</a:t>
            </a:r>
            <a:r>
              <a:rPr lang="en-US" sz="2000" b="1" u="none" dirty="0">
                <a:solidFill>
                  <a:schemeClr val="dk1"/>
                </a:solidFill>
                <a:latin typeface="Didact Gothic"/>
                <a:ea typeface="Didact Gothic"/>
                <a:cs typeface="Didact Gothic"/>
                <a:sym typeface="Didact Gothic"/>
              </a:rPr>
              <a:t>SCRAP UP</a:t>
            </a:r>
            <a:r>
              <a:rPr lang="en-US" sz="2000" u="none" dirty="0">
                <a:solidFill>
                  <a:schemeClr val="dk1"/>
                </a:solidFill>
                <a:latin typeface="Didact Gothic"/>
                <a:ea typeface="Didact Gothic"/>
                <a:cs typeface="Didact Gothic"/>
                <a:sym typeface="Didact Gothic"/>
              </a:rPr>
              <a:t>”</a:t>
            </a:r>
          </a:p>
          <a:p>
            <a:pPr marL="285750" indent="-285750"/>
            <a:endParaRPr lang="en-US" sz="2000" dirty="0"/>
          </a:p>
          <a:p>
            <a:pPr marL="285750" indent="-285750"/>
            <a:r>
              <a:rPr lang="en-US" sz="2000" dirty="0"/>
              <a:t>People get rid from there unwanted items by throwing them as waste , which leads to pollution.</a:t>
            </a:r>
          </a:p>
          <a:p>
            <a:pPr marL="285750" indent="-285750"/>
            <a:endParaRPr lang="en-US" sz="2000" dirty="0"/>
          </a:p>
          <a:p>
            <a:pPr marL="285750" indent="-285750"/>
            <a:r>
              <a:rPr lang="en-US" sz="2000" dirty="0"/>
              <a:t>Increase of wasteland.</a:t>
            </a:r>
          </a:p>
          <a:p>
            <a:pPr marL="228600" lvl="0" indent="-228600" algn="l" rtl="0">
              <a:spcBef>
                <a:spcPts val="0"/>
              </a:spcBef>
              <a:spcAft>
                <a:spcPts val="0"/>
              </a:spcAft>
              <a:buFont typeface="+mj-lt"/>
              <a:buAutoNum type="arabicPeriod"/>
            </a:pPr>
            <a:endParaRPr lang="en-US" sz="1600" dirty="0"/>
          </a:p>
          <a:p>
            <a:pPr marL="228600" lvl="0" indent="-228600" algn="l" rtl="0">
              <a:spcBef>
                <a:spcPts val="0"/>
              </a:spcBef>
              <a:spcAft>
                <a:spcPts val="0"/>
              </a:spcAft>
              <a:buFont typeface="+mj-lt"/>
              <a:buAutoNum type="arabicPeriod"/>
            </a:pPr>
            <a:endParaRPr sz="16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362200" y="1192627"/>
            <a:ext cx="2486891"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4E034521-A52B-731C-C0C9-C34CC4279635}"/>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7816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  USER REQUIREMENT</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285750" marR="318770" indent="-285750" fontAlgn="base">
              <a:lnSpc>
                <a:spcPct val="104000"/>
              </a:lnSpc>
              <a:spcAft>
                <a:spcPts val="1505"/>
              </a:spcAft>
              <a:buClr>
                <a:srgbClr val="000000"/>
              </a:buClr>
            </a:pPr>
            <a:r>
              <a:rPr lang="en-US" sz="16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Recyclable products and eco-friendly handcrafted products to sell.  </a:t>
            </a:r>
          </a:p>
          <a:p>
            <a:pPr marL="228600" lvl="0" indent="-228600" algn="l" rtl="0">
              <a:spcBef>
                <a:spcPts val="0"/>
              </a:spcBef>
              <a:spcAft>
                <a:spcPts val="0"/>
              </a:spcAft>
              <a:buFont typeface="+mj-lt"/>
              <a:buAutoNum type="arabicPeriod"/>
            </a:pPr>
            <a:endParaRPr lang="en-US" sz="1600" dirty="0">
              <a:latin typeface="Didact Gothic" panose="00000500000000000000" pitchFamily="2" charset="0"/>
            </a:endParaRPr>
          </a:p>
          <a:p>
            <a:pPr marL="285750" indent="-285750"/>
            <a:r>
              <a:rPr lang="en-US" sz="1600" u="none" dirty="0">
                <a:solidFill>
                  <a:schemeClr val="dk1"/>
                </a:solidFill>
                <a:latin typeface="Didact Gothic" panose="00000500000000000000" pitchFamily="2" charset="0"/>
                <a:sym typeface="Didact Gothic"/>
              </a:rPr>
              <a:t>Contribute in waste management of India.</a:t>
            </a:r>
          </a:p>
          <a:p>
            <a:pPr marL="285750" indent="-285750"/>
            <a:endParaRPr lang="en-US" sz="1600" dirty="0">
              <a:latin typeface="Didact Gothic" panose="00000500000000000000" pitchFamily="2" charset="0"/>
            </a:endParaRPr>
          </a:p>
          <a:p>
            <a:pPr marL="285750" indent="-285750"/>
            <a:endParaRPr lang="en-US" sz="1600" u="none" dirty="0">
              <a:solidFill>
                <a:schemeClr val="dk1"/>
              </a:solidFill>
              <a:latin typeface="Didact Gothic" panose="00000500000000000000" pitchFamily="2" charset="0"/>
              <a:sym typeface="Didact Gothic"/>
            </a:endParaRPr>
          </a:p>
          <a:p>
            <a:pPr marL="285750" indent="-285750"/>
            <a:r>
              <a:rPr lang="en-US" sz="1600" dirty="0">
                <a:latin typeface="Didact Gothic" panose="00000500000000000000" pitchFamily="2" charset="0"/>
              </a:rPr>
              <a:t>Reviving of the Indian Handicrafts industry with a sustainable approach.</a:t>
            </a:r>
          </a:p>
        </p:txBody>
      </p:sp>
      <p:cxnSp>
        <p:nvCxnSpPr>
          <p:cNvPr id="241" name="Google Shape;241;p40"/>
          <p:cNvCxnSpPr>
            <a:cxnSpLocks/>
          </p:cNvCxnSpPr>
          <p:nvPr/>
        </p:nvCxnSpPr>
        <p:spPr>
          <a:xfrm>
            <a:off x="1600200" y="1192627"/>
            <a:ext cx="413004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4E034521-A52B-731C-C0C9-C34CC4279635}"/>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36599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572000" y="2212529"/>
            <a:ext cx="43227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OBJECTIVES</a:t>
            </a:r>
            <a:endParaRPr lang="en-US" sz="2400" dirty="0">
              <a:solidFill>
                <a:schemeClr val="dk1"/>
              </a:solidFill>
            </a:endParaRPr>
          </a:p>
        </p:txBody>
      </p:sp>
      <p:cxnSp>
        <p:nvCxnSpPr>
          <p:cNvPr id="234" name="Google Shape;234;p39"/>
          <p:cNvCxnSpPr>
            <a:cxnSpLocks/>
          </p:cNvCxnSpPr>
          <p:nvPr/>
        </p:nvCxnSpPr>
        <p:spPr>
          <a:xfrm>
            <a:off x="5514109" y="3233773"/>
            <a:ext cx="249381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2250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OBJECTIVES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342900" indent="-342900">
              <a:buClrTx/>
              <a:buSzPts val="1100"/>
            </a:pPr>
            <a:r>
              <a:rPr lang="en-US" sz="2000" b="0" i="0" dirty="0">
                <a:solidFill>
                  <a:schemeClr val="bg1">
                    <a:lumMod val="25000"/>
                  </a:schemeClr>
                </a:solidFill>
                <a:effectLst/>
                <a:latin typeface="Didact Gothic" panose="00000500000000000000" pitchFamily="2" charset="0"/>
              </a:rPr>
              <a:t>Our website offers the service of transforming outdated and uninteresting products into unique and useful ones.</a:t>
            </a:r>
          </a:p>
          <a:p>
            <a:pPr marL="0" indent="0">
              <a:buClrTx/>
              <a:buSzPts val="1100"/>
              <a:buNone/>
            </a:pPr>
            <a:endParaRPr lang="en-US" sz="2000" dirty="0">
              <a:solidFill>
                <a:schemeClr val="bg1">
                  <a:lumMod val="10000"/>
                </a:schemeClr>
              </a:solidFill>
              <a:latin typeface="Didact Gothic" panose="00000500000000000000" pitchFamily="2" charset="0"/>
            </a:endParaRPr>
          </a:p>
          <a:p>
            <a:pPr marL="342900" indent="-342900">
              <a:buClrTx/>
              <a:buSzPts val="1100"/>
            </a:pPr>
            <a:r>
              <a:rPr lang="en-US" sz="1800" dirty="0">
                <a:solidFill>
                  <a:schemeClr val="dk1"/>
                </a:solidFill>
              </a:rPr>
              <a:t>Our website interlink art, creativity and waste into sustainable functional products handcrafted by local Indian </a:t>
            </a:r>
            <a:r>
              <a:rPr lang="en-US" sz="1800" dirty="0"/>
              <a:t>Creators</a:t>
            </a:r>
            <a:r>
              <a:rPr lang="en-US" sz="1800" dirty="0">
                <a:solidFill>
                  <a:schemeClr val="dk1"/>
                </a:solidFill>
              </a:rPr>
              <a:t>.</a:t>
            </a:r>
          </a:p>
          <a:p>
            <a:pPr marL="342900" indent="-342900">
              <a:buClrTx/>
              <a:buSzPts val="1100"/>
            </a:pPr>
            <a:endParaRPr lang="en-US" sz="1800" dirty="0"/>
          </a:p>
          <a:p>
            <a:pPr marL="342900" indent="-342900">
              <a:buClrTx/>
              <a:buSzPts val="1100"/>
            </a:pPr>
            <a:r>
              <a:rPr lang="en-US" sz="2000" b="0" i="0" dirty="0">
                <a:solidFill>
                  <a:schemeClr val="bg1">
                    <a:lumMod val="25000"/>
                  </a:schemeClr>
                </a:solidFill>
                <a:effectLst/>
                <a:latin typeface="Didact Gothic" panose="00000500000000000000" pitchFamily="2" charset="0"/>
              </a:rPr>
              <a:t>Any creative item on our website can be purchased by a user with ease.</a:t>
            </a:r>
          </a:p>
          <a:p>
            <a:pPr marL="342900" indent="-342900">
              <a:buClrTx/>
              <a:buSzPts val="1100"/>
            </a:pPr>
            <a:endParaRPr lang="en-US" sz="1800" dirty="0">
              <a:solidFill>
                <a:schemeClr val="dk1"/>
              </a:solidFill>
            </a:endParaRPr>
          </a:p>
          <a:p>
            <a:pPr marL="0" lvl="0" indent="0" algn="l" rtl="0">
              <a:spcBef>
                <a:spcPts val="0"/>
              </a:spcBef>
              <a:spcAft>
                <a:spcPts val="0"/>
              </a:spcAft>
              <a:buNone/>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265218" y="1192627"/>
            <a:ext cx="2722418"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1C582787-02A9-CCB9-FB94-CFD1F888189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8267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599668" y="2177892"/>
            <a:ext cx="4322700" cy="1508400"/>
          </a:xfrm>
          <a:prstGeom prst="rect">
            <a:avLst/>
          </a:prstGeom>
        </p:spPr>
        <p:txBody>
          <a:bodyPr spcFirstLastPara="1" wrap="square" lIns="91425" tIns="91425" rIns="91425" bIns="91425" anchor="ctr" anchorCtr="0">
            <a:noAutofit/>
          </a:bodyPr>
          <a:lstStyle/>
          <a:p>
            <a:pPr algn="ctr"/>
            <a:r>
              <a:rPr lang="en-US" sz="2400" dirty="0"/>
              <a:t>TECHNICAL REQUIREMENTS</a:t>
            </a: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87951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21595" y="5670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TECHNICAL REQUIREMENTS</a:t>
            </a: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dirty="0"/>
              <a:t>Computer or Phone</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Internet Browser</a:t>
            </a:r>
            <a:endParaRPr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965960" y="1171845"/>
            <a:ext cx="328422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3B3840B-E661-3488-48B4-518BC6DF9C2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805011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75868" y="2479573"/>
            <a:ext cx="4322700" cy="1508400"/>
          </a:xfrm>
          <a:prstGeom prst="rect">
            <a:avLst/>
          </a:prstGeom>
        </p:spPr>
        <p:txBody>
          <a:bodyPr spcFirstLastPara="1" wrap="square" lIns="91425" tIns="91425" rIns="91425" bIns="91425" anchor="ctr" anchorCtr="0">
            <a:noAutofit/>
          </a:bodyPr>
          <a:lstStyle/>
          <a:p>
            <a:pPr algn="ctr"/>
            <a:r>
              <a:rPr lang="en-US" sz="2400" dirty="0"/>
              <a:t>FRONTEND</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624251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FRONTEND</a:t>
            </a: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HTML</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CSS</a:t>
            </a:r>
          </a:p>
          <a:p>
            <a:pPr marL="342900" indent="-342900"/>
            <a:endParaRPr lang="en-US" sz="2400" dirty="0"/>
          </a:p>
          <a:p>
            <a:pPr marL="342900" indent="-342900"/>
            <a:r>
              <a:rPr lang="en-US" sz="2400" u="none" dirty="0">
                <a:solidFill>
                  <a:schemeClr val="dk1"/>
                </a:solidFill>
                <a:latin typeface="Didact Gothic"/>
                <a:ea typeface="Didact Gothic"/>
                <a:cs typeface="Didact Gothic"/>
                <a:sym typeface="Didact Gothic"/>
              </a:rPr>
              <a:t>JAVASCRIPT</a:t>
            </a:r>
          </a:p>
          <a:p>
            <a:pPr marL="342900" indent="-342900"/>
            <a:endParaRPr lang="en-US" sz="2400" dirty="0"/>
          </a:p>
          <a:p>
            <a:pPr marL="342900" indent="-342900"/>
            <a:r>
              <a:rPr lang="en-US" sz="2400" u="none" dirty="0">
                <a:solidFill>
                  <a:schemeClr val="dk1"/>
                </a:solidFill>
                <a:latin typeface="Didact Gothic"/>
                <a:ea typeface="Didact Gothic"/>
                <a:cs typeface="Didact Gothic"/>
                <a:sym typeface="Didact Gothic"/>
              </a:rPr>
              <a:t>BOOTSTRAP</a:t>
            </a:r>
          </a:p>
        </p:txBody>
      </p:sp>
      <p:cxnSp>
        <p:nvCxnSpPr>
          <p:cNvPr id="241" name="Google Shape;241;p40"/>
          <p:cNvCxnSpPr>
            <a:cxnSpLocks/>
          </p:cNvCxnSpPr>
          <p:nvPr/>
        </p:nvCxnSpPr>
        <p:spPr>
          <a:xfrm>
            <a:off x="2286000" y="1137209"/>
            <a:ext cx="261851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66A50E6-6AE7-C53F-56BE-F90E0EC81CA7}"/>
              </a:ext>
            </a:extLst>
          </p:cNvPr>
          <p:cNvPicPr>
            <a:picLocks noChangeAspect="1"/>
          </p:cNvPicPr>
          <p:nvPr/>
        </p:nvPicPr>
        <p:blipFill>
          <a:blip r:embed="rId3"/>
          <a:stretch>
            <a:fillRect/>
          </a:stretch>
        </p:blipFill>
        <p:spPr>
          <a:xfrm>
            <a:off x="2226253" y="1512194"/>
            <a:ext cx="568902" cy="568902"/>
          </a:xfrm>
          <a:prstGeom prst="rect">
            <a:avLst/>
          </a:prstGeom>
        </p:spPr>
      </p:pic>
      <p:pic>
        <p:nvPicPr>
          <p:cNvPr id="5" name="Picture 4">
            <a:extLst>
              <a:ext uri="{FF2B5EF4-FFF2-40B4-BE49-F238E27FC236}">
                <a16:creationId xmlns:a16="http://schemas.microsoft.com/office/drawing/2014/main" id="{7CB75AC0-CED1-9629-47FA-D9E4461427F2}"/>
              </a:ext>
            </a:extLst>
          </p:cNvPr>
          <p:cNvPicPr>
            <a:picLocks noChangeAspect="1"/>
          </p:cNvPicPr>
          <p:nvPr/>
        </p:nvPicPr>
        <p:blipFill>
          <a:blip r:embed="rId4"/>
          <a:stretch>
            <a:fillRect/>
          </a:stretch>
        </p:blipFill>
        <p:spPr>
          <a:xfrm>
            <a:off x="1898575" y="2179441"/>
            <a:ext cx="1132570" cy="755282"/>
          </a:xfrm>
          <a:prstGeom prst="rect">
            <a:avLst/>
          </a:prstGeom>
        </p:spPr>
      </p:pic>
      <p:pic>
        <p:nvPicPr>
          <p:cNvPr id="7" name="Picture 6">
            <a:extLst>
              <a:ext uri="{FF2B5EF4-FFF2-40B4-BE49-F238E27FC236}">
                <a16:creationId xmlns:a16="http://schemas.microsoft.com/office/drawing/2014/main" id="{4F53B965-4D3B-F942-5C6E-AD68B4982597}"/>
              </a:ext>
            </a:extLst>
          </p:cNvPr>
          <p:cNvPicPr>
            <a:picLocks noChangeAspect="1"/>
          </p:cNvPicPr>
          <p:nvPr/>
        </p:nvPicPr>
        <p:blipFill>
          <a:blip r:embed="rId5"/>
          <a:stretch>
            <a:fillRect/>
          </a:stretch>
        </p:blipFill>
        <p:spPr>
          <a:xfrm>
            <a:off x="2787795" y="2997173"/>
            <a:ext cx="1069354" cy="601170"/>
          </a:xfrm>
          <a:prstGeom prst="rect">
            <a:avLst/>
          </a:prstGeom>
        </p:spPr>
      </p:pic>
      <p:pic>
        <p:nvPicPr>
          <p:cNvPr id="4" name="Picture 3">
            <a:extLst>
              <a:ext uri="{FF2B5EF4-FFF2-40B4-BE49-F238E27FC236}">
                <a16:creationId xmlns:a16="http://schemas.microsoft.com/office/drawing/2014/main" id="{85D6F739-FA6D-AA2F-DF0E-4DF7112174E1}"/>
              </a:ext>
            </a:extLst>
          </p:cNvPr>
          <p:cNvPicPr>
            <a:picLocks noChangeAspect="1"/>
          </p:cNvPicPr>
          <p:nvPr/>
        </p:nvPicPr>
        <p:blipFill>
          <a:blip r:embed="rId6"/>
          <a:stretch>
            <a:fillRect/>
          </a:stretch>
        </p:blipFill>
        <p:spPr>
          <a:xfrm>
            <a:off x="2927169" y="3628525"/>
            <a:ext cx="790606" cy="790606"/>
          </a:xfrm>
          <a:prstGeom prst="rect">
            <a:avLst/>
          </a:prstGeom>
        </p:spPr>
      </p:pic>
      <p:pic>
        <p:nvPicPr>
          <p:cNvPr id="6" name="Picture 5">
            <a:extLst>
              <a:ext uri="{FF2B5EF4-FFF2-40B4-BE49-F238E27FC236}">
                <a16:creationId xmlns:a16="http://schemas.microsoft.com/office/drawing/2014/main" id="{E44B7896-A6C8-C495-28FB-0E8E3628813C}"/>
              </a:ext>
            </a:extLst>
          </p:cNvPr>
          <p:cNvPicPr>
            <a:picLocks noChangeAspect="1"/>
          </p:cNvPicPr>
          <p:nvPr/>
        </p:nvPicPr>
        <p:blipFill>
          <a:blip r:embed="rId7">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9898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89723" y="2652755"/>
            <a:ext cx="4322700" cy="1508400"/>
          </a:xfrm>
          <a:prstGeom prst="rect">
            <a:avLst/>
          </a:prstGeom>
        </p:spPr>
        <p:txBody>
          <a:bodyPr spcFirstLastPara="1" wrap="square" lIns="91425" tIns="91425" rIns="91425" bIns="91425" anchor="ctr" anchorCtr="0">
            <a:noAutofit/>
          </a:bodyPr>
          <a:lstStyle/>
          <a:p>
            <a:pPr algn="ctr"/>
            <a:r>
              <a:rPr lang="en-US" sz="2400" dirty="0"/>
              <a:t>BACKEND</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5389418" y="3233773"/>
            <a:ext cx="2736273"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72954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BACKEND</a:t>
            </a:r>
            <a:br>
              <a:rPr lang="en-US" sz="3200" dirty="0"/>
            </a:br>
            <a:endParaRPr b="1" dirty="0">
              <a:solidFill>
                <a:schemeClr val="dk1"/>
              </a:solidFill>
            </a:endParaRPr>
          </a:p>
        </p:txBody>
      </p:sp>
      <p:sp>
        <p:nvSpPr>
          <p:cNvPr id="240" name="Google Shape;240;p40"/>
          <p:cNvSpPr txBox="1">
            <a:spLocks noGrp="1"/>
          </p:cNvSpPr>
          <p:nvPr>
            <p:ph type="body" idx="1"/>
          </p:nvPr>
        </p:nvSpPr>
        <p:spPr>
          <a:xfrm>
            <a:off x="872553" y="1562695"/>
            <a:ext cx="6075000" cy="3259800"/>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PHP</a:t>
            </a:r>
          </a:p>
          <a:p>
            <a:pPr marL="342900" indent="-342900"/>
            <a:endParaRPr lang="en-US" sz="2400" u="none" dirty="0">
              <a:solidFill>
                <a:schemeClr val="dk1"/>
              </a:solidFill>
              <a:latin typeface="Didact Gothic"/>
              <a:ea typeface="Didact Gothic"/>
              <a:cs typeface="Didact Gothic"/>
              <a:sym typeface="Didact Gothic"/>
            </a:endParaRPr>
          </a:p>
          <a:p>
            <a:pPr marL="342900" indent="-342900"/>
            <a:r>
              <a:rPr lang="en-US" sz="2400" dirty="0"/>
              <a:t>MYSQL</a:t>
            </a:r>
          </a:p>
          <a:p>
            <a:pPr marL="342900" indent="-342900"/>
            <a:endParaRPr lang="en-US" sz="2400" dirty="0"/>
          </a:p>
        </p:txBody>
      </p:sp>
      <p:cxnSp>
        <p:nvCxnSpPr>
          <p:cNvPr id="241" name="Google Shape;241;p40"/>
          <p:cNvCxnSpPr>
            <a:cxnSpLocks/>
          </p:cNvCxnSpPr>
          <p:nvPr/>
        </p:nvCxnSpPr>
        <p:spPr>
          <a:xfrm>
            <a:off x="2202873" y="1164918"/>
            <a:ext cx="2763982"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08A34E9-FC4C-4D47-F66C-7B5B01A820E1}"/>
              </a:ext>
            </a:extLst>
          </p:cNvPr>
          <p:cNvPicPr>
            <a:picLocks noChangeAspect="1"/>
          </p:cNvPicPr>
          <p:nvPr/>
        </p:nvPicPr>
        <p:blipFill>
          <a:blip r:embed="rId3"/>
          <a:stretch>
            <a:fillRect/>
          </a:stretch>
        </p:blipFill>
        <p:spPr>
          <a:xfrm>
            <a:off x="2438400" y="2291886"/>
            <a:ext cx="805053" cy="416678"/>
          </a:xfrm>
          <a:prstGeom prst="rect">
            <a:avLst/>
          </a:prstGeom>
        </p:spPr>
      </p:pic>
      <p:pic>
        <p:nvPicPr>
          <p:cNvPr id="5" name="Picture 4">
            <a:extLst>
              <a:ext uri="{FF2B5EF4-FFF2-40B4-BE49-F238E27FC236}">
                <a16:creationId xmlns:a16="http://schemas.microsoft.com/office/drawing/2014/main" id="{D01599CF-1B8E-3341-6F7E-0A8DCC9B195E}"/>
              </a:ext>
            </a:extLst>
          </p:cNvPr>
          <p:cNvPicPr>
            <a:picLocks noChangeAspect="1"/>
          </p:cNvPicPr>
          <p:nvPr/>
        </p:nvPicPr>
        <p:blipFill>
          <a:blip r:embed="rId4"/>
          <a:stretch>
            <a:fillRect/>
          </a:stretch>
        </p:blipFill>
        <p:spPr>
          <a:xfrm>
            <a:off x="2006312" y="1668430"/>
            <a:ext cx="631910" cy="340736"/>
          </a:xfrm>
          <a:prstGeom prst="rect">
            <a:avLst/>
          </a:prstGeom>
        </p:spPr>
      </p:pic>
      <p:pic>
        <p:nvPicPr>
          <p:cNvPr id="2" name="Picture 1">
            <a:extLst>
              <a:ext uri="{FF2B5EF4-FFF2-40B4-BE49-F238E27FC236}">
                <a16:creationId xmlns:a16="http://schemas.microsoft.com/office/drawing/2014/main" id="{F6AB0BA0-9A15-D69C-B198-F84EB9FB4445}"/>
              </a:ext>
            </a:extLst>
          </p:cNvPr>
          <p:cNvPicPr>
            <a:picLocks noChangeAspect="1"/>
          </p:cNvPicPr>
          <p:nvPr/>
        </p:nvPicPr>
        <p:blipFill>
          <a:blip r:embed="rId5">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517064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15"/>
          </p:nvPr>
        </p:nvSpPr>
        <p:spPr>
          <a:xfrm>
            <a:off x="90055" y="2198800"/>
            <a:ext cx="403957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rPr>
              <a:t> contents OF </a:t>
            </a:r>
            <a:br>
              <a:rPr lang="en" b="1" dirty="0">
                <a:solidFill>
                  <a:schemeClr val="lt1"/>
                </a:solidFill>
              </a:rPr>
            </a:br>
            <a:r>
              <a:rPr lang="en" b="1" dirty="0">
                <a:solidFill>
                  <a:schemeClr val="lt1"/>
                </a:solidFill>
              </a:rPr>
              <a:t>THE PRESENTATION</a:t>
            </a:r>
            <a:endParaRPr b="1" dirty="0">
              <a:solidFill>
                <a:schemeClr val="lt1"/>
              </a:solidFill>
            </a:endParaRPr>
          </a:p>
        </p:txBody>
      </p:sp>
      <p:sp>
        <p:nvSpPr>
          <p:cNvPr id="248" name="Google Shape;248;p41"/>
          <p:cNvSpPr txBox="1">
            <a:spLocks noGrp="1"/>
          </p:cNvSpPr>
          <p:nvPr>
            <p:ph type="title" idx="5"/>
          </p:nvPr>
        </p:nvSpPr>
        <p:spPr>
          <a:xfrm>
            <a:off x="5495371" y="114666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solidFill>
                  <a:schemeClr val="dk1"/>
                </a:solidFill>
              </a:rPr>
              <a:t>INTRODUCTION</a:t>
            </a:r>
            <a:endParaRPr sz="1400" dirty="0">
              <a:solidFill>
                <a:schemeClr val="dk1"/>
              </a:solidFill>
            </a:endParaRPr>
          </a:p>
        </p:txBody>
      </p:sp>
      <p:sp>
        <p:nvSpPr>
          <p:cNvPr id="249" name="Google Shape;249;p41"/>
          <p:cNvSpPr txBox="1">
            <a:spLocks noGrp="1"/>
          </p:cNvSpPr>
          <p:nvPr>
            <p:ph type="title"/>
          </p:nvPr>
        </p:nvSpPr>
        <p:spPr>
          <a:xfrm>
            <a:off x="5495371" y="2029896"/>
            <a:ext cx="31938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i="0" dirty="0">
                <a:solidFill>
                  <a:srgbClr val="3C4043"/>
                </a:solidFill>
                <a:effectLst/>
                <a:latin typeface="Julius Sans One" panose="020B0604020202020204" charset="0"/>
              </a:rPr>
              <a:t>PROBLEM DEFINITION AND USER REQUIREMENTS </a:t>
            </a:r>
            <a:endParaRPr lang="en-US" sz="1400" dirty="0">
              <a:solidFill>
                <a:schemeClr val="dk1"/>
              </a:solidFill>
              <a:latin typeface="Julius Sans One" panose="020B0604020202020204" charset="0"/>
            </a:endParaRPr>
          </a:p>
        </p:txBody>
      </p:sp>
      <p:sp>
        <p:nvSpPr>
          <p:cNvPr id="251" name="Google Shape;251;p41"/>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01.</a:t>
            </a:r>
            <a:endParaRPr sz="1400" dirty="0">
              <a:latin typeface="Lucida Sans" panose="020B0602030504020204" pitchFamily="34" charset="0"/>
            </a:endParaRPr>
          </a:p>
        </p:txBody>
      </p:sp>
      <p:sp>
        <p:nvSpPr>
          <p:cNvPr id="252" name="Google Shape;252;p41"/>
          <p:cNvSpPr txBox="1">
            <a:spLocks noGrp="1"/>
          </p:cNvSpPr>
          <p:nvPr>
            <p:ph type="title" idx="3"/>
          </p:nvPr>
        </p:nvSpPr>
        <p:spPr>
          <a:xfrm>
            <a:off x="4810771" y="200825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cs typeface="Lucida Sans Unicode" panose="020B0602030504020204" pitchFamily="34" charset="0"/>
              </a:rPr>
              <a:t>02.</a:t>
            </a:r>
            <a:endParaRPr sz="1400" dirty="0">
              <a:latin typeface="Lucida Sans" panose="020B0602030504020204" pitchFamily="34" charset="0"/>
              <a:cs typeface="Lucida Sans Unicode" panose="020B0602030504020204" pitchFamily="34" charset="0"/>
            </a:endParaRPr>
          </a:p>
        </p:txBody>
      </p:sp>
      <p:sp>
        <p:nvSpPr>
          <p:cNvPr id="253" name="Google Shape;253;p41"/>
          <p:cNvSpPr txBox="1">
            <a:spLocks noGrp="1"/>
          </p:cNvSpPr>
          <p:nvPr>
            <p:ph type="title" idx="6"/>
          </p:nvPr>
        </p:nvSpPr>
        <p:spPr>
          <a:xfrm>
            <a:off x="5495371" y="2856811"/>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OBJECTIVES</a:t>
            </a:r>
            <a:endParaRPr lang="en-US" sz="1400" dirty="0">
              <a:solidFill>
                <a:schemeClr val="dk1"/>
              </a:solidFill>
            </a:endParaRPr>
          </a:p>
        </p:txBody>
      </p:sp>
      <p:sp>
        <p:nvSpPr>
          <p:cNvPr id="255" name="Google Shape;255;p41"/>
          <p:cNvSpPr txBox="1">
            <a:spLocks noGrp="1"/>
          </p:cNvSpPr>
          <p:nvPr>
            <p:ph type="title" idx="4"/>
          </p:nvPr>
        </p:nvSpPr>
        <p:spPr>
          <a:xfrm>
            <a:off x="5495371" y="3730940"/>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i="0" dirty="0">
                <a:solidFill>
                  <a:srgbClr val="3C4043"/>
                </a:solidFill>
                <a:effectLst/>
                <a:latin typeface="Julius Sans One" panose="020B0604020202020204" charset="0"/>
              </a:rPr>
              <a:t>Technical Requirements</a:t>
            </a:r>
            <a:endParaRPr sz="1400" dirty="0">
              <a:solidFill>
                <a:schemeClr val="dk1"/>
              </a:solidFill>
              <a:latin typeface="Julius Sans One" panose="020B0604020202020204" charset="0"/>
            </a:endParaRPr>
          </a:p>
        </p:txBody>
      </p:sp>
      <p:sp>
        <p:nvSpPr>
          <p:cNvPr id="257" name="Google Shape;257;p41"/>
          <p:cNvSpPr txBox="1">
            <a:spLocks noGrp="1"/>
          </p:cNvSpPr>
          <p:nvPr>
            <p:ph type="title" idx="7"/>
          </p:nvPr>
        </p:nvSpPr>
        <p:spPr>
          <a:xfrm>
            <a:off x="4810771" y="2874211"/>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cs typeface="Lucida Sans Unicode" panose="020B0602030504020204" pitchFamily="34" charset="0"/>
              </a:rPr>
              <a:t>03.</a:t>
            </a:r>
            <a:endParaRPr sz="1400" dirty="0">
              <a:latin typeface="Lucida Sans" panose="020B0602030504020204" pitchFamily="34" charset="0"/>
              <a:cs typeface="Lucida Sans Unicode" panose="020B0602030504020204" pitchFamily="34" charset="0"/>
            </a:endParaRPr>
          </a:p>
        </p:txBody>
      </p:sp>
      <p:sp>
        <p:nvSpPr>
          <p:cNvPr id="258" name="Google Shape;258;p41"/>
          <p:cNvSpPr txBox="1">
            <a:spLocks noGrp="1"/>
          </p:cNvSpPr>
          <p:nvPr>
            <p:ph type="title" idx="8"/>
          </p:nvPr>
        </p:nvSpPr>
        <p:spPr>
          <a:xfrm>
            <a:off x="4810771" y="3733454"/>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04.</a:t>
            </a:r>
            <a:endParaRPr sz="1400" dirty="0">
              <a:latin typeface="Lucida Sans" panose="020B0602030504020204" pitchFamily="34" charset="0"/>
            </a:endParaRPr>
          </a:p>
        </p:txBody>
      </p:sp>
      <p:cxnSp>
        <p:nvCxnSpPr>
          <p:cNvPr id="259" name="Google Shape;259;p41"/>
          <p:cNvCxnSpPr>
            <a:cxnSpLocks/>
          </p:cNvCxnSpPr>
          <p:nvPr/>
        </p:nvCxnSpPr>
        <p:spPr>
          <a:xfrm>
            <a:off x="819525" y="3102205"/>
            <a:ext cx="2727239" cy="0"/>
          </a:xfrm>
          <a:prstGeom prst="straightConnector1">
            <a:avLst/>
          </a:prstGeom>
          <a:noFill/>
          <a:ln w="19050" cap="flat" cmpd="sng">
            <a:solidFill>
              <a:schemeClr val="lt1"/>
            </a:solidFill>
            <a:prstDash val="solid"/>
            <a:round/>
            <a:headEnd type="none" w="med" len="med"/>
            <a:tailEnd type="none" w="med" len="med"/>
          </a:ln>
        </p:spPr>
      </p:cxnSp>
      <p:pic>
        <p:nvPicPr>
          <p:cNvPr id="3" name="Picture 2">
            <a:extLst>
              <a:ext uri="{FF2B5EF4-FFF2-40B4-BE49-F238E27FC236}">
                <a16:creationId xmlns:a16="http://schemas.microsoft.com/office/drawing/2014/main" id="{B2FBE1A2-EA97-1832-EEF3-54D769579D86}"/>
              </a:ext>
            </a:extLst>
          </p:cNvPr>
          <p:cNvPicPr>
            <a:picLocks noChangeAspect="1"/>
          </p:cNvPicPr>
          <p:nvPr/>
        </p:nvPicPr>
        <p:blipFill>
          <a:blip r:embed="rId3">
            <a:duotone>
              <a:prstClr val="black"/>
              <a:schemeClr val="bg1">
                <a:tint val="45000"/>
                <a:satMod val="400000"/>
              </a:schemeClr>
            </a:duotone>
          </a:blip>
          <a:stretch>
            <a:fillRect/>
          </a:stretch>
        </p:blipFill>
        <p:spPr>
          <a:xfrm>
            <a:off x="8351261" y="137844"/>
            <a:ext cx="675820" cy="1461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662014" y="2385710"/>
            <a:ext cx="4322700" cy="1508400"/>
          </a:xfrm>
          <a:prstGeom prst="rect">
            <a:avLst/>
          </a:prstGeom>
        </p:spPr>
        <p:txBody>
          <a:bodyPr spcFirstLastPara="1" wrap="square" lIns="91425" tIns="91425" rIns="91425" bIns="91425" anchor="ctr" anchorCtr="0">
            <a:noAutofit/>
          </a:bodyPr>
          <a:lstStyle/>
          <a:p>
            <a:pPr algn="ctr"/>
            <a:r>
              <a:rPr lang="en-US" sz="2400" dirty="0"/>
              <a:t>MODULES</a:t>
            </a:r>
            <a:br>
              <a:rPr lang="en-US" sz="2400" dirty="0"/>
            </a:br>
            <a:endParaRPr lang="en-US" sz="2400" dirty="0">
              <a:solidFill>
                <a:schemeClr val="dk1"/>
              </a:solidFill>
            </a:endParaRPr>
          </a:p>
        </p:txBody>
      </p:sp>
      <p:cxnSp>
        <p:nvCxnSpPr>
          <p:cNvPr id="234" name="Google Shape;234;p39"/>
          <p:cNvCxnSpPr>
            <a:cxnSpLocks/>
          </p:cNvCxnSpPr>
          <p:nvPr/>
        </p:nvCxnSpPr>
        <p:spPr>
          <a:xfrm>
            <a:off x="5902036" y="3233773"/>
            <a:ext cx="183572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20858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MODULES</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p>
          <a:p>
            <a:pPr marL="228600" lvl="0" indent="-228600" algn="l" rtl="0">
              <a:spcBef>
                <a:spcPts val="0"/>
              </a:spcBef>
              <a:spcAft>
                <a:spcPts val="0"/>
              </a:spcAft>
              <a:buFont typeface="+mj-lt"/>
              <a:buAutoNum type="arabicPeriod"/>
            </a:pPr>
            <a:r>
              <a:rPr lang="en-US" sz="1800" u="none" dirty="0">
                <a:solidFill>
                  <a:schemeClr val="dk1"/>
                </a:solidFill>
                <a:latin typeface="Didact Gothic"/>
                <a:ea typeface="Didact Gothic"/>
                <a:cs typeface="Didact Gothic"/>
                <a:sym typeface="Didact Gothic"/>
              </a:rPr>
              <a:t>User</a:t>
            </a:r>
          </a:p>
          <a:p>
            <a:pPr marL="228600" lvl="0" indent="-228600" algn="l" rtl="0">
              <a:spcBef>
                <a:spcPts val="0"/>
              </a:spcBef>
              <a:spcAft>
                <a:spcPts val="0"/>
              </a:spcAft>
              <a:buFont typeface="+mj-lt"/>
              <a:buAutoNum type="arabicPeriod"/>
            </a:pPr>
            <a:endParaRPr lang="en-US" sz="1800" dirty="0"/>
          </a:p>
          <a:p>
            <a:pPr marL="228600" lvl="0" indent="-228600" algn="l" rtl="0">
              <a:spcBef>
                <a:spcPts val="0"/>
              </a:spcBef>
              <a:spcAft>
                <a:spcPts val="0"/>
              </a:spcAft>
              <a:buFont typeface="+mj-lt"/>
              <a:buAutoNum type="arabicPeriod"/>
            </a:pPr>
            <a:r>
              <a:rPr lang="en-US" sz="1800" u="none" dirty="0">
                <a:solidFill>
                  <a:schemeClr val="dk1"/>
                </a:solidFill>
                <a:latin typeface="Didact Gothic"/>
                <a:ea typeface="Didact Gothic"/>
                <a:cs typeface="Didact Gothic"/>
                <a:sym typeface="Didact Gothic"/>
              </a:rPr>
              <a:t>Creator</a:t>
            </a:r>
          </a:p>
          <a:p>
            <a:pPr marL="228600" lvl="0" indent="-228600" algn="l" rtl="0">
              <a:spcBef>
                <a:spcPts val="0"/>
              </a:spcBef>
              <a:spcAft>
                <a:spcPts val="0"/>
              </a:spcAft>
              <a:buFont typeface="+mj-lt"/>
              <a:buAutoNum type="arabicPeriod"/>
            </a:pPr>
            <a:endParaRPr lang="en-US" sz="1800" dirty="0"/>
          </a:p>
          <a:p>
            <a:pPr marL="228600" lvl="0" indent="-228600" algn="l" rtl="0">
              <a:spcBef>
                <a:spcPts val="0"/>
              </a:spcBef>
              <a:spcAft>
                <a:spcPts val="0"/>
              </a:spcAft>
              <a:buFont typeface="+mj-lt"/>
              <a:buAutoNum type="arabicPeriod"/>
            </a:pPr>
            <a:r>
              <a:rPr lang="en-US" sz="1800" dirty="0"/>
              <a:t>Admin</a:t>
            </a:r>
            <a:endParaRPr lang="en-US" sz="950" dirty="0"/>
          </a:p>
          <a:p>
            <a:pPr marL="228600" lvl="0" indent="-228600" algn="l" rtl="0">
              <a:spcBef>
                <a:spcPts val="0"/>
              </a:spcBef>
              <a:spcAft>
                <a:spcPts val="0"/>
              </a:spcAft>
              <a:buFont typeface="+mj-lt"/>
              <a:buAutoNum type="arabicPeriod"/>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2438400" y="1164918"/>
            <a:ext cx="2334491"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15D6D13-3032-9AF7-7544-92DE7A841030}"/>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75650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MODULES INFORMATION</a:t>
            </a:r>
            <a:endParaRPr sz="2000" b="1" dirty="0">
              <a:solidFill>
                <a:schemeClr val="dk1"/>
              </a:solidFill>
            </a:endParaRPr>
          </a:p>
        </p:txBody>
      </p:sp>
      <p:sp>
        <p:nvSpPr>
          <p:cNvPr id="240" name="Google Shape;240;p40"/>
          <p:cNvSpPr txBox="1">
            <a:spLocks noGrp="1"/>
          </p:cNvSpPr>
          <p:nvPr>
            <p:ph type="body" idx="1"/>
          </p:nvPr>
        </p:nvSpPr>
        <p:spPr>
          <a:xfrm>
            <a:off x="713225" y="1353116"/>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p>
          <a:p>
            <a:pPr marL="15240" marR="0" indent="-6350" algn="l">
              <a:lnSpc>
                <a:spcPct val="107000"/>
              </a:lnSpc>
              <a:spcBef>
                <a:spcPts val="0"/>
              </a:spcBef>
              <a:spcAft>
                <a:spcPts val="790"/>
              </a:spcAft>
            </a:pPr>
            <a:r>
              <a:rPr lang="en-US" sz="1100" b="1" dirty="0">
                <a:solidFill>
                  <a:srgbClr val="000000"/>
                </a:solidFill>
                <a:effectLst/>
                <a:latin typeface="Didact Gothic" panose="00000500000000000000" pitchFamily="2" charset="0"/>
                <a:ea typeface="Arial" panose="020B0604020202020204" pitchFamily="34" charset="0"/>
              </a:rPr>
              <a:t>ROLES OF ADMIN </a:t>
            </a:r>
            <a:endParaRPr lang="en-US" sz="1100" dirty="0">
              <a:solidFill>
                <a:srgbClr val="000000"/>
              </a:solidFill>
              <a:effectLst/>
              <a:latin typeface="Didact Gothic" panose="00000500000000000000" pitchFamily="2" charset="0"/>
              <a:ea typeface="Arial" panose="020B0604020202020204" pitchFamily="34" charset="0"/>
            </a:endParaRP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Registration  </a:t>
            </a: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Login </a:t>
            </a: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Buyer/Seller </a:t>
            </a: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Creator  </a:t>
            </a:r>
          </a:p>
          <a:p>
            <a:pPr marL="800100" marR="494030" lvl="1" indent="-342900" algn="just" fontAlgn="base">
              <a:lnSpc>
                <a:spcPct val="104000"/>
              </a:lnSpc>
              <a:spcAft>
                <a:spcPts val="85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Category </a:t>
            </a:r>
          </a:p>
          <a:p>
            <a:pPr marL="800100" marR="494030" lvl="1" indent="-342900" algn="just" fontAlgn="base">
              <a:lnSpc>
                <a:spcPct val="104000"/>
              </a:lnSpc>
              <a:spcAft>
                <a:spcPts val="85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Products </a:t>
            </a:r>
          </a:p>
          <a:p>
            <a:pPr marL="800100" marR="494030" lvl="1" indent="-342900" algn="just" fontAlgn="base">
              <a:lnSpc>
                <a:spcPct val="104000"/>
              </a:lnSpc>
              <a:spcAft>
                <a:spcPts val="85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Orders </a:t>
            </a:r>
          </a:p>
          <a:p>
            <a:pPr marL="800100" marR="494030" lvl="1" indent="-342900" algn="just" fontAlgn="base">
              <a:lnSpc>
                <a:spcPct val="104000"/>
              </a:lnSpc>
              <a:spcAft>
                <a:spcPts val="85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Payments </a:t>
            </a: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Deliveries </a:t>
            </a:r>
          </a:p>
          <a:p>
            <a:pPr marL="800100" marR="494030" lvl="1" indent="-342900" algn="just" fontAlgn="base">
              <a:lnSpc>
                <a:spcPct val="104000"/>
              </a:lnSpc>
              <a:spcAft>
                <a:spcPts val="840"/>
              </a:spcAft>
              <a:buClr>
                <a:srgbClr val="000000"/>
              </a:buClr>
              <a:buFont typeface="Arial" panose="020B0604020202020204" pitchFamily="34" charset="0"/>
              <a:buChar char="•"/>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Logout </a:t>
            </a:r>
          </a:p>
          <a:p>
            <a:pPr marL="228600" lvl="0" indent="-228600" algn="l" rtl="0">
              <a:spcBef>
                <a:spcPts val="0"/>
              </a:spcBef>
              <a:spcAft>
                <a:spcPts val="0"/>
              </a:spcAft>
              <a:buFont typeface="+mj-lt"/>
              <a:buAutoNum type="arabicPeriod"/>
            </a:pPr>
            <a:endParaRPr sz="11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74520" y="1088722"/>
            <a:ext cx="34290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15D6D13-3032-9AF7-7544-92DE7A841030}"/>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25465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MODULES INFORMATION</a:t>
            </a:r>
            <a:endParaRPr sz="2000" b="1" dirty="0">
              <a:solidFill>
                <a:schemeClr val="dk1"/>
              </a:solidFill>
            </a:endParaRPr>
          </a:p>
        </p:txBody>
      </p:sp>
      <p:sp>
        <p:nvSpPr>
          <p:cNvPr id="240" name="Google Shape;240;p40"/>
          <p:cNvSpPr txBox="1">
            <a:spLocks noGrp="1"/>
          </p:cNvSpPr>
          <p:nvPr>
            <p:ph type="body" idx="1"/>
          </p:nvPr>
        </p:nvSpPr>
        <p:spPr>
          <a:xfrm>
            <a:off x="713225" y="1353116"/>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p>
          <a:p>
            <a:pPr marL="15240" marR="0" indent="-6350" algn="l">
              <a:lnSpc>
                <a:spcPct val="107000"/>
              </a:lnSpc>
              <a:spcBef>
                <a:spcPts val="0"/>
              </a:spcBef>
              <a:spcAft>
                <a:spcPts val="790"/>
              </a:spcAft>
            </a:pPr>
            <a:r>
              <a:rPr lang="en-US" sz="1100" b="1" dirty="0">
                <a:solidFill>
                  <a:srgbClr val="000000"/>
                </a:solidFill>
                <a:effectLst/>
                <a:latin typeface="Didact Gothic" panose="00000500000000000000" pitchFamily="2" charset="0"/>
                <a:ea typeface="Arial" panose="020B0604020202020204" pitchFamily="34" charset="0"/>
              </a:rPr>
              <a:t>ROLES OF USER</a:t>
            </a:r>
            <a:endParaRPr lang="en-US" sz="1100" dirty="0">
              <a:solidFill>
                <a:srgbClr val="000000"/>
              </a:solidFill>
              <a:effectLst/>
              <a:latin typeface="Didact Gothic" panose="00000500000000000000" pitchFamily="2" charset="0"/>
              <a:ea typeface="Arial" panose="020B0604020202020204" pitchFamily="34" charset="0"/>
            </a:endParaRP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•Registration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•Login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•Manage profile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•Sell/Buy Product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•Edit Products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•Remove Product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•Track Order </a:t>
            </a:r>
          </a:p>
          <a:p>
            <a:pPr marL="457200" marR="494030" lvl="1" indent="0" algn="just" fontAlgn="base">
              <a:lnSpc>
                <a:spcPct val="104000"/>
              </a:lnSpc>
              <a:spcAft>
                <a:spcPts val="840"/>
              </a:spcAft>
              <a:buClr>
                <a:srgbClr val="000000"/>
              </a:buClr>
              <a:buNone/>
            </a:pPr>
            <a:r>
              <a:rPr lang="en-US"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•Logout </a:t>
            </a:r>
          </a:p>
          <a:p>
            <a:pPr marL="228600" lvl="0" indent="-228600" algn="l" rtl="0">
              <a:spcBef>
                <a:spcPts val="0"/>
              </a:spcBef>
              <a:spcAft>
                <a:spcPts val="0"/>
              </a:spcAft>
              <a:buFont typeface="+mj-lt"/>
              <a:buAutoNum type="arabicPeriod"/>
            </a:pPr>
            <a:endParaRPr sz="11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74520" y="1088722"/>
            <a:ext cx="34290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15D6D13-3032-9AF7-7544-92DE7A841030}"/>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85147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MODULES INFORMATION</a:t>
            </a:r>
            <a:endParaRPr sz="2000" b="1" dirty="0">
              <a:solidFill>
                <a:schemeClr val="dk1"/>
              </a:solidFill>
            </a:endParaRPr>
          </a:p>
        </p:txBody>
      </p:sp>
      <p:sp>
        <p:nvSpPr>
          <p:cNvPr id="240" name="Google Shape;240;p40"/>
          <p:cNvSpPr txBox="1">
            <a:spLocks noGrp="1"/>
          </p:cNvSpPr>
          <p:nvPr>
            <p:ph type="body" idx="1"/>
          </p:nvPr>
        </p:nvSpPr>
        <p:spPr>
          <a:xfrm>
            <a:off x="713225" y="1353116"/>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p>
          <a:p>
            <a:pPr marL="15240" marR="0" indent="-6350" algn="l">
              <a:lnSpc>
                <a:spcPct val="107000"/>
              </a:lnSpc>
              <a:spcBef>
                <a:spcPts val="0"/>
              </a:spcBef>
              <a:spcAft>
                <a:spcPts val="790"/>
              </a:spcAft>
            </a:pPr>
            <a:r>
              <a:rPr lang="en-US" sz="1100" b="1" dirty="0">
                <a:solidFill>
                  <a:srgbClr val="000000"/>
                </a:solidFill>
                <a:effectLst/>
                <a:latin typeface="Didact Gothic" panose="00000500000000000000" pitchFamily="2" charset="0"/>
                <a:ea typeface="Arial" panose="020B0604020202020204" pitchFamily="34" charset="0"/>
              </a:rPr>
              <a:t>ROLES OF CREATOR</a:t>
            </a:r>
            <a:endParaRPr lang="en-US" sz="1100" dirty="0">
              <a:solidFill>
                <a:srgbClr val="000000"/>
              </a:solidFill>
              <a:effectLst/>
              <a:latin typeface="Didact Gothic" panose="00000500000000000000" pitchFamily="2" charset="0"/>
              <a:ea typeface="Arial" panose="020B0604020202020204" pitchFamily="34" charset="0"/>
            </a:endParaRP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Registration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Login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Manage Creator profile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Manage Creator portfolio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Sell/Buy Product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Edit Products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Remove Product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Track Order </a:t>
            </a:r>
          </a:p>
          <a:p>
            <a:pPr marL="457200" marR="494030" lvl="1" indent="0" algn="just" fontAlgn="base">
              <a:lnSpc>
                <a:spcPct val="104000"/>
              </a:lnSpc>
              <a:spcAft>
                <a:spcPts val="840"/>
              </a:spcAft>
              <a:buClr>
                <a:srgbClr val="000000"/>
              </a:buClr>
              <a:buNone/>
            </a:pPr>
            <a:r>
              <a:rPr lang="en-US" sz="1100" u="none" strike="noStrike" dirty="0">
                <a:solidFill>
                  <a:srgbClr val="000000"/>
                </a:solidFill>
                <a:effectLst/>
                <a:uFill>
                  <a:solidFill>
                    <a:srgbClr val="000000"/>
                  </a:solidFill>
                </a:uFill>
                <a:latin typeface="Didact Gothic" panose="00000500000000000000" pitchFamily="2" charset="0"/>
                <a:ea typeface="Arial" panose="020B0604020202020204" pitchFamily="34" charset="0"/>
                <a:cs typeface="Arial" panose="020B0604020202020204" pitchFamily="34" charset="0"/>
              </a:rPr>
              <a:t>•	Logout </a:t>
            </a:r>
          </a:p>
          <a:p>
            <a:pPr marL="228600" lvl="0" indent="-228600" algn="l" rtl="0">
              <a:spcBef>
                <a:spcPts val="0"/>
              </a:spcBef>
              <a:spcAft>
                <a:spcPts val="0"/>
              </a:spcAft>
              <a:buFont typeface="+mj-lt"/>
              <a:buAutoNum type="arabicPeriod"/>
            </a:pPr>
            <a:endParaRPr lang="en-US" sz="11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74520" y="1088722"/>
            <a:ext cx="34290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15D6D13-3032-9AF7-7544-92DE7A841030}"/>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666087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03577" y="2694319"/>
            <a:ext cx="4322700" cy="1508400"/>
          </a:xfrm>
          <a:prstGeom prst="rect">
            <a:avLst/>
          </a:prstGeom>
        </p:spPr>
        <p:txBody>
          <a:bodyPr spcFirstLastPara="1" wrap="square" lIns="91425" tIns="91425" rIns="91425" bIns="91425" anchor="ctr" anchorCtr="0">
            <a:noAutofit/>
          </a:bodyPr>
          <a:lstStyle/>
          <a:p>
            <a:pPr algn="ctr"/>
            <a:r>
              <a:rPr lang="en-US" sz="2400" dirty="0"/>
              <a:t>PAGES INFORMATION</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3899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PAGES INFORMATION</a:t>
            </a:r>
            <a:endParaRPr b="1" dirty="0">
              <a:solidFill>
                <a:schemeClr val="dk1"/>
              </a:solidFill>
            </a:endParaRPr>
          </a:p>
        </p:txBody>
      </p:sp>
      <p:sp>
        <p:nvSpPr>
          <p:cNvPr id="240" name="Google Shape;240;p40"/>
          <p:cNvSpPr txBox="1">
            <a:spLocks noGrp="1"/>
          </p:cNvSpPr>
          <p:nvPr>
            <p:ph type="body" idx="1"/>
          </p:nvPr>
        </p:nvSpPr>
        <p:spPr>
          <a:xfrm>
            <a:off x="872553" y="1424149"/>
            <a:ext cx="6075000" cy="3498901"/>
          </a:xfrm>
          <a:prstGeom prst="rect">
            <a:avLst/>
          </a:prstGeom>
        </p:spPr>
        <p:txBody>
          <a:bodyPr spcFirstLastPara="1" wrap="square" lIns="91425" tIns="91425" rIns="91425" bIns="91425" anchor="t" anchorCtr="0">
            <a:noAutofit/>
          </a:bodyPr>
          <a:lstStyle/>
          <a:p>
            <a:pPr indent="-457200">
              <a:buAutoNum type="arabicPeriod"/>
            </a:pPr>
            <a:r>
              <a:rPr lang="en-US" sz="1600" dirty="0"/>
              <a:t>login page</a:t>
            </a:r>
          </a:p>
          <a:p>
            <a:pPr indent="-457200">
              <a:buAutoNum type="arabicPeriod"/>
            </a:pPr>
            <a:r>
              <a:rPr lang="en-US" sz="1600" dirty="0"/>
              <a:t>Registration Page	</a:t>
            </a:r>
          </a:p>
          <a:p>
            <a:pPr indent="-457200">
              <a:buAutoNum type="arabicPeriod"/>
            </a:pPr>
            <a:r>
              <a:rPr lang="en-US" sz="1600" dirty="0"/>
              <a:t>Home page</a:t>
            </a:r>
          </a:p>
          <a:p>
            <a:pPr indent="-457200">
              <a:buAutoNum type="arabicPeriod"/>
            </a:pPr>
            <a:r>
              <a:rPr lang="en-US" sz="1600" dirty="0"/>
              <a:t>Product Page</a:t>
            </a:r>
          </a:p>
          <a:p>
            <a:pPr indent="-457200">
              <a:buAutoNum type="arabicPeriod"/>
            </a:pPr>
            <a:r>
              <a:rPr lang="en-US" sz="1600" dirty="0"/>
              <a:t>Cart</a:t>
            </a:r>
          </a:p>
          <a:p>
            <a:pPr indent="-457200">
              <a:buAutoNum type="arabicPeriod"/>
            </a:pPr>
            <a:r>
              <a:rPr lang="en-US" sz="1600" dirty="0"/>
              <a:t>Profile Page	</a:t>
            </a:r>
          </a:p>
          <a:p>
            <a:pPr indent="-457200">
              <a:buAutoNum type="arabicPeriod"/>
            </a:pPr>
            <a:r>
              <a:rPr lang="en-US" sz="1600" dirty="0"/>
              <a:t>Check out Page</a:t>
            </a:r>
          </a:p>
          <a:p>
            <a:pPr indent="-457200">
              <a:buAutoNum type="arabicPeriod"/>
            </a:pPr>
            <a:r>
              <a:rPr lang="en-US" sz="1600" dirty="0"/>
              <a:t>About US Page</a:t>
            </a:r>
          </a:p>
          <a:p>
            <a:pPr indent="-457200">
              <a:buAutoNum type="arabicPeriod"/>
            </a:pPr>
            <a:r>
              <a:rPr lang="en-US" sz="1600" dirty="0"/>
              <a:t>Contact Us Page</a:t>
            </a:r>
          </a:p>
          <a:p>
            <a:pPr indent="-457200">
              <a:buAutoNum type="arabicPeriod"/>
            </a:pPr>
            <a:r>
              <a:rPr lang="en-US" sz="1600" dirty="0"/>
              <a:t>Track Order Page</a:t>
            </a:r>
          </a:p>
          <a:p>
            <a:pPr indent="-457200">
              <a:buAutoNum type="arabicPeriod"/>
            </a:pPr>
            <a:r>
              <a:rPr lang="en-US" sz="1600" dirty="0"/>
              <a:t>Creator Portfolio</a:t>
            </a:r>
          </a:p>
          <a:p>
            <a:pPr indent="-457200">
              <a:buAutoNum type="arabicPeriod"/>
            </a:pPr>
            <a:r>
              <a:rPr lang="en-US" sz="1600" dirty="0"/>
              <a:t>Creator Product page</a:t>
            </a:r>
          </a:p>
          <a:p>
            <a:pPr indent="-457200">
              <a:buAutoNum type="arabicPeriod"/>
            </a:pPr>
            <a:endParaRPr lang="en-US" sz="2400" dirty="0"/>
          </a:p>
          <a:p>
            <a:pPr indent="-457200">
              <a:buAutoNum type="arabicPeriod"/>
            </a:pPr>
            <a:endParaRPr lang="en-US" sz="2400" dirty="0"/>
          </a:p>
          <a:p>
            <a:pPr indent="-457200">
              <a:buAutoNum type="arabicPeriod"/>
            </a:pPr>
            <a:endParaRPr lang="en-US" sz="2400" dirty="0"/>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40308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246419" y="2571750"/>
            <a:ext cx="4322700" cy="1508400"/>
          </a:xfrm>
          <a:prstGeom prst="rect">
            <a:avLst/>
          </a:prstGeom>
        </p:spPr>
        <p:txBody>
          <a:bodyPr spcFirstLastPara="1" wrap="square" lIns="91425" tIns="91425" rIns="91425" bIns="91425" anchor="ctr" anchorCtr="0">
            <a:noAutofit/>
          </a:bodyPr>
          <a:lstStyle/>
          <a:p>
            <a:pPr algn="ctr"/>
            <a:r>
              <a:rPr lang="en-US" sz="2400" dirty="0"/>
              <a:t>DETAILED DESCRIPTION</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423105" y="305089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09867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DETAILED DESCRIPTION</a:t>
            </a:r>
            <a:endParaRPr b="1" dirty="0">
              <a:solidFill>
                <a:schemeClr val="dk1"/>
              </a:solidFill>
            </a:endParaRPr>
          </a:p>
        </p:txBody>
      </p:sp>
      <p:sp>
        <p:nvSpPr>
          <p:cNvPr id="240" name="Google Shape;240;p40"/>
          <p:cNvSpPr txBox="1">
            <a:spLocks noGrp="1"/>
          </p:cNvSpPr>
          <p:nvPr>
            <p:ph type="body" idx="1"/>
          </p:nvPr>
        </p:nvSpPr>
        <p:spPr>
          <a:xfrm>
            <a:off x="872553" y="1562694"/>
            <a:ext cx="6075000" cy="3498901"/>
          </a:xfrm>
          <a:prstGeom prst="rect">
            <a:avLst/>
          </a:prstGeom>
        </p:spPr>
        <p:txBody>
          <a:bodyPr spcFirstLastPara="1" wrap="square" lIns="91425" tIns="91425" rIns="91425" bIns="91425" anchor="t" anchorCtr="0">
            <a:noAutofit/>
          </a:bodyPr>
          <a:lstStyle/>
          <a:p>
            <a:pPr marL="342900" indent="-342900"/>
            <a:r>
              <a:rPr lang="en-US" sz="2400" u="none" dirty="0">
                <a:solidFill>
                  <a:schemeClr val="dk1"/>
                </a:solidFill>
                <a:latin typeface="Didact Gothic"/>
                <a:ea typeface="Didact Gothic"/>
                <a:cs typeface="Didact Gothic"/>
                <a:sym typeface="Didact Gothic"/>
              </a:rPr>
              <a:t>Our website is basically decided into two sections:</a:t>
            </a:r>
          </a:p>
          <a:p>
            <a:pPr marL="0" indent="0">
              <a:buNone/>
            </a:pPr>
            <a:endParaRPr lang="en-US" sz="2400" u="none" dirty="0">
              <a:solidFill>
                <a:schemeClr val="dk1"/>
              </a:solidFill>
              <a:latin typeface="Didact Gothic"/>
              <a:ea typeface="Didact Gothic"/>
              <a:cs typeface="Didact Gothic"/>
              <a:sym typeface="Didact Gothic"/>
            </a:endParaRPr>
          </a:p>
          <a:p>
            <a:pPr indent="-457200">
              <a:buAutoNum type="arabicPeriod"/>
            </a:pPr>
            <a:r>
              <a:rPr lang="en-US" sz="2400" dirty="0"/>
              <a:t>Creator</a:t>
            </a:r>
          </a:p>
          <a:p>
            <a:pPr indent="-457200">
              <a:buAutoNum type="arabicPeriod"/>
            </a:pPr>
            <a:r>
              <a:rPr lang="en-US" sz="2400" dirty="0"/>
              <a:t>Seller/buyer</a:t>
            </a:r>
          </a:p>
          <a:p>
            <a:pPr indent="-457200">
              <a:buAutoNum type="arabicPeriod"/>
            </a:pPr>
            <a:endParaRPr lang="en-US" sz="2400" dirty="0"/>
          </a:p>
          <a:p>
            <a:pPr marL="0" indent="0">
              <a:buNone/>
            </a:pPr>
            <a:r>
              <a:rPr lang="en-US" sz="2400" dirty="0"/>
              <a:t>So on the creator side, people who have registrated as creator can sell the decorative items.</a:t>
            </a:r>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32692F8-070B-284C-DAB9-CF7D290B9B58}"/>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99754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DETAILED DESCRIPTION</a:t>
            </a:r>
            <a:endParaRPr b="1" dirty="0">
              <a:solidFill>
                <a:schemeClr val="dk1"/>
              </a:solidFill>
            </a:endParaRPr>
          </a:p>
        </p:txBody>
      </p:sp>
      <p:sp>
        <p:nvSpPr>
          <p:cNvPr id="240" name="Google Shape;240;p40"/>
          <p:cNvSpPr txBox="1">
            <a:spLocks noGrp="1"/>
          </p:cNvSpPr>
          <p:nvPr>
            <p:ph type="body" idx="1"/>
          </p:nvPr>
        </p:nvSpPr>
        <p:spPr>
          <a:xfrm>
            <a:off x="778953" y="1325094"/>
            <a:ext cx="6075000" cy="3498901"/>
          </a:xfrm>
          <a:prstGeom prst="rect">
            <a:avLst/>
          </a:prstGeom>
        </p:spPr>
        <p:txBody>
          <a:bodyPr spcFirstLastPara="1" wrap="square" lIns="91425" tIns="91425" rIns="91425" bIns="91425" anchor="t" anchorCtr="0">
            <a:noAutofit/>
          </a:bodyPr>
          <a:lstStyle/>
          <a:p>
            <a:pPr marL="342900" indent="-342900"/>
            <a:r>
              <a:rPr lang="en-US" sz="2400" dirty="0"/>
              <a:t>And on the buyer/seller side, seller can sell useless or unwanted items.</a:t>
            </a:r>
          </a:p>
          <a:p>
            <a:pPr marL="0" indent="0">
              <a:buNone/>
            </a:pPr>
            <a:endParaRPr lang="en-US" sz="2400" dirty="0"/>
          </a:p>
          <a:p>
            <a:pPr marL="0" indent="0">
              <a:buNone/>
            </a:pPr>
            <a:endParaRPr lang="en-US" sz="2400" dirty="0"/>
          </a:p>
          <a:p>
            <a:pPr marL="342900" indent="-342900"/>
            <a:r>
              <a:rPr lang="en-US" sz="2400" dirty="0"/>
              <a:t>And buyer can buy the new items created by the creator.</a:t>
            </a:r>
          </a:p>
          <a:p>
            <a:pPr marL="0" indent="0">
              <a:buNone/>
            </a:pPr>
            <a:endParaRPr lang="en-US" sz="2400" dirty="0"/>
          </a:p>
          <a:p>
            <a:pPr marL="342900" indent="-342900"/>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51F7DC11-FFE4-A8AE-8A03-DA3C20946E82}"/>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832640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8" name="Google Shape;248;p41"/>
          <p:cNvSpPr txBox="1">
            <a:spLocks noGrp="1"/>
          </p:cNvSpPr>
          <p:nvPr>
            <p:ph type="title" idx="5"/>
          </p:nvPr>
        </p:nvSpPr>
        <p:spPr>
          <a:xfrm>
            <a:off x="4333230" y="1293024"/>
            <a:ext cx="3554510" cy="325200"/>
          </a:xfrm>
          <a:prstGeom prst="rect">
            <a:avLst/>
          </a:prstGeom>
        </p:spPr>
        <p:txBody>
          <a:bodyPr spcFirstLastPara="1" wrap="square" lIns="91425" tIns="91425" rIns="91425" bIns="91425" anchor="ctr" anchorCtr="0">
            <a:noAutofit/>
          </a:bodyPr>
          <a:lstStyle/>
          <a:p>
            <a:pPr algn="ctr"/>
            <a:r>
              <a:rPr lang="en-US" sz="1400" dirty="0"/>
              <a:t>FRONTEND</a:t>
            </a:r>
            <a:br>
              <a:rPr lang="en-US" sz="1800" dirty="0"/>
            </a:br>
            <a:endParaRPr lang="en-US" sz="1800" dirty="0"/>
          </a:p>
        </p:txBody>
      </p:sp>
      <p:sp>
        <p:nvSpPr>
          <p:cNvPr id="249" name="Google Shape;249;p41"/>
          <p:cNvSpPr txBox="1">
            <a:spLocks noGrp="1"/>
          </p:cNvSpPr>
          <p:nvPr>
            <p:ph type="title"/>
          </p:nvPr>
        </p:nvSpPr>
        <p:spPr>
          <a:xfrm>
            <a:off x="5495371" y="2028618"/>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BACKEND</a:t>
            </a:r>
          </a:p>
        </p:txBody>
      </p:sp>
      <p:sp>
        <p:nvSpPr>
          <p:cNvPr id="251" name="Google Shape;251;p41"/>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05.</a:t>
            </a:r>
            <a:endParaRPr sz="1400" dirty="0">
              <a:latin typeface="Lucida Sans" panose="020B0602030504020204" pitchFamily="34" charset="0"/>
            </a:endParaRPr>
          </a:p>
        </p:txBody>
      </p:sp>
      <p:sp>
        <p:nvSpPr>
          <p:cNvPr id="252" name="Google Shape;252;p41"/>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06.</a:t>
            </a:r>
            <a:endParaRPr sz="1400" dirty="0">
              <a:latin typeface="Lucida Sans" panose="020B0602030504020204" pitchFamily="34" charset="0"/>
            </a:endParaRPr>
          </a:p>
        </p:txBody>
      </p:sp>
      <p:sp>
        <p:nvSpPr>
          <p:cNvPr id="253" name="Google Shape;253;p41"/>
          <p:cNvSpPr txBox="1">
            <a:spLocks noGrp="1"/>
          </p:cNvSpPr>
          <p:nvPr>
            <p:ph type="title" idx="6"/>
          </p:nvPr>
        </p:nvSpPr>
        <p:spPr>
          <a:xfrm>
            <a:off x="5495371" y="2855541"/>
            <a:ext cx="3193800" cy="325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i="0" dirty="0">
                <a:solidFill>
                  <a:srgbClr val="3C4043"/>
                </a:solidFill>
                <a:effectLst/>
                <a:latin typeface="Julius Sans One" panose="020B0604020202020204" charset="0"/>
              </a:rPr>
              <a:t>Detailed Description</a:t>
            </a:r>
            <a:endParaRPr lang="en-US" sz="1400" dirty="0">
              <a:latin typeface="Julius Sans One" panose="020B0604020202020204" charset="0"/>
            </a:endParaRPr>
          </a:p>
        </p:txBody>
      </p:sp>
      <p:sp>
        <p:nvSpPr>
          <p:cNvPr id="255" name="Google Shape;255;p41"/>
          <p:cNvSpPr txBox="1">
            <a:spLocks noGrp="1"/>
          </p:cNvSpPr>
          <p:nvPr>
            <p:ph type="title" idx="4"/>
          </p:nvPr>
        </p:nvSpPr>
        <p:spPr>
          <a:xfrm>
            <a:off x="5495371" y="3717627"/>
            <a:ext cx="3193800" cy="325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i="0" dirty="0">
                <a:solidFill>
                  <a:srgbClr val="3C4043"/>
                </a:solidFill>
                <a:effectLst/>
                <a:latin typeface="Julius Sans One" panose="020B0604020202020204" charset="0"/>
              </a:rPr>
              <a:t>System Analysis and Design</a:t>
            </a:r>
            <a:endParaRPr lang="en-US" sz="1400" dirty="0">
              <a:latin typeface="Julius Sans One" panose="020B0604020202020204" charset="0"/>
            </a:endParaRPr>
          </a:p>
        </p:txBody>
      </p:sp>
      <p:sp>
        <p:nvSpPr>
          <p:cNvPr id="257" name="Google Shape;257;p41"/>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07.</a:t>
            </a:r>
            <a:endParaRPr sz="1400" dirty="0">
              <a:latin typeface="Lucida Sans" panose="020B0602030504020204" pitchFamily="34" charset="0"/>
            </a:endParaRPr>
          </a:p>
        </p:txBody>
      </p:sp>
      <p:sp>
        <p:nvSpPr>
          <p:cNvPr id="258" name="Google Shape;258;p41"/>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08.</a:t>
            </a:r>
            <a:endParaRPr sz="1400" dirty="0">
              <a:latin typeface="Lucida Sans" panose="020B0602030504020204" pitchFamily="34" charset="0"/>
            </a:endParaRPr>
          </a:p>
        </p:txBody>
      </p:sp>
      <p:cxnSp>
        <p:nvCxnSpPr>
          <p:cNvPr id="259" name="Google Shape;259;p41"/>
          <p:cNvCxnSpPr>
            <a:cxnSpLocks/>
          </p:cNvCxnSpPr>
          <p:nvPr/>
        </p:nvCxnSpPr>
        <p:spPr>
          <a:xfrm>
            <a:off x="637309" y="3102205"/>
            <a:ext cx="2937164" cy="0"/>
          </a:xfrm>
          <a:prstGeom prst="straightConnector1">
            <a:avLst/>
          </a:prstGeom>
          <a:noFill/>
          <a:ln w="19050" cap="flat" cmpd="sng">
            <a:solidFill>
              <a:schemeClr val="lt1"/>
            </a:solidFill>
            <a:prstDash val="solid"/>
            <a:round/>
            <a:headEnd type="none" w="med" len="med"/>
            <a:tailEnd type="none" w="med" len="med"/>
          </a:ln>
        </p:spPr>
      </p:cxnSp>
      <p:sp>
        <p:nvSpPr>
          <p:cNvPr id="4" name="Google Shape;246;p41">
            <a:extLst>
              <a:ext uri="{FF2B5EF4-FFF2-40B4-BE49-F238E27FC236}">
                <a16:creationId xmlns:a16="http://schemas.microsoft.com/office/drawing/2014/main" id="{9E43667F-7374-DBCF-FB3F-D3EE8C958E5E}"/>
              </a:ext>
            </a:extLst>
          </p:cNvPr>
          <p:cNvSpPr txBox="1">
            <a:spLocks noGrp="1"/>
          </p:cNvSpPr>
          <p:nvPr>
            <p:ph type="title" idx="15"/>
          </p:nvPr>
        </p:nvSpPr>
        <p:spPr>
          <a:xfrm>
            <a:off x="90055" y="2198800"/>
            <a:ext cx="403957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rPr>
              <a:t> contents OF </a:t>
            </a:r>
            <a:br>
              <a:rPr lang="en" b="1" dirty="0">
                <a:solidFill>
                  <a:schemeClr val="lt1"/>
                </a:solidFill>
              </a:rPr>
            </a:br>
            <a:r>
              <a:rPr lang="en" b="1" dirty="0">
                <a:solidFill>
                  <a:schemeClr val="lt1"/>
                </a:solidFill>
              </a:rPr>
              <a:t>THE PRESENTATION</a:t>
            </a:r>
            <a:endParaRPr b="1" dirty="0">
              <a:solidFill>
                <a:schemeClr val="lt1"/>
              </a:solidFill>
            </a:endParaRPr>
          </a:p>
        </p:txBody>
      </p:sp>
      <p:pic>
        <p:nvPicPr>
          <p:cNvPr id="2" name="Picture 1">
            <a:extLst>
              <a:ext uri="{FF2B5EF4-FFF2-40B4-BE49-F238E27FC236}">
                <a16:creationId xmlns:a16="http://schemas.microsoft.com/office/drawing/2014/main" id="{1B09C30A-D6E2-02A7-226E-DBA1BF5E7A97}"/>
              </a:ext>
            </a:extLst>
          </p:cNvPr>
          <p:cNvPicPr>
            <a:picLocks noChangeAspect="1"/>
          </p:cNvPicPr>
          <p:nvPr/>
        </p:nvPicPr>
        <p:blipFill>
          <a:blip r:embed="rId3">
            <a:duotone>
              <a:prstClr val="black"/>
              <a:schemeClr val="bg1">
                <a:tint val="45000"/>
                <a:satMod val="400000"/>
              </a:schemeClr>
            </a:duotone>
          </a:blip>
          <a:stretch>
            <a:fillRect/>
          </a:stretch>
        </p:blipFill>
        <p:spPr>
          <a:xfrm>
            <a:off x="8351261" y="137844"/>
            <a:ext cx="675820" cy="146174"/>
          </a:xfrm>
          <a:prstGeom prst="rect">
            <a:avLst/>
          </a:prstGeom>
        </p:spPr>
      </p:pic>
    </p:spTree>
    <p:extLst>
      <p:ext uri="{BB962C8B-B14F-4D97-AF65-F5344CB8AC3E}">
        <p14:creationId xmlns:p14="http://schemas.microsoft.com/office/powerpoint/2010/main" val="2622889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147317" y="2571750"/>
            <a:ext cx="4322700" cy="1508400"/>
          </a:xfrm>
          <a:prstGeom prst="rect">
            <a:avLst/>
          </a:prstGeom>
        </p:spPr>
        <p:txBody>
          <a:bodyPr spcFirstLastPara="1" wrap="square" lIns="91425" tIns="91425" rIns="91425" bIns="91425" anchor="ctr" anchorCtr="0">
            <a:noAutofit/>
          </a:bodyPr>
          <a:lstStyle/>
          <a:p>
            <a:pPr algn="ctr"/>
            <a:r>
              <a:rPr lang="en-US" sz="1800" dirty="0"/>
              <a:t>System Analysis and Design</a:t>
            </a:r>
            <a:br>
              <a:rPr lang="en-US" sz="2400" dirty="0"/>
            </a:b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265122" y="305089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912747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SOFTWARE DEVELOPMENT MODEL</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6" name="Picture 5">
            <a:extLst>
              <a:ext uri="{FF2B5EF4-FFF2-40B4-BE49-F238E27FC236}">
                <a16:creationId xmlns:a16="http://schemas.microsoft.com/office/drawing/2014/main" id="{FCD011F3-691A-726D-4B1A-BC3D35B954EE}"/>
              </a:ext>
            </a:extLst>
          </p:cNvPr>
          <p:cNvPicPr>
            <a:picLocks noChangeAspect="1"/>
          </p:cNvPicPr>
          <p:nvPr/>
        </p:nvPicPr>
        <p:blipFill>
          <a:blip r:embed="rId4"/>
          <a:stretch>
            <a:fillRect/>
          </a:stretch>
        </p:blipFill>
        <p:spPr>
          <a:xfrm>
            <a:off x="409103" y="1353400"/>
            <a:ext cx="6448502" cy="3158806"/>
          </a:xfrm>
          <a:prstGeom prst="rect">
            <a:avLst/>
          </a:prstGeom>
        </p:spPr>
      </p:pic>
    </p:spTree>
    <p:extLst>
      <p:ext uri="{BB962C8B-B14F-4D97-AF65-F5344CB8AC3E}">
        <p14:creationId xmlns:p14="http://schemas.microsoft.com/office/powerpoint/2010/main" val="3379270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SOFTWARE DEVELOPMENT MODEL</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369CE48B-7331-EC85-F90A-7C99456DDA69}"/>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
        <p:nvSpPr>
          <p:cNvPr id="3" name="Google Shape;240;p40">
            <a:extLst>
              <a:ext uri="{FF2B5EF4-FFF2-40B4-BE49-F238E27FC236}">
                <a16:creationId xmlns:a16="http://schemas.microsoft.com/office/drawing/2014/main" id="{7E1CD3DF-C3EF-B85A-39F8-3AFCFC1F5A86}"/>
              </a:ext>
            </a:extLst>
          </p:cNvPr>
          <p:cNvSpPr txBox="1">
            <a:spLocks noGrp="1"/>
          </p:cNvSpPr>
          <p:nvPr>
            <p:ph type="body" idx="1"/>
          </p:nvPr>
        </p:nvSpPr>
        <p:spPr>
          <a:xfrm>
            <a:off x="872553" y="1424149"/>
            <a:ext cx="6075000" cy="3498901"/>
          </a:xfrm>
          <a:prstGeom prst="rect">
            <a:avLst/>
          </a:prstGeom>
        </p:spPr>
        <p:txBody>
          <a:bodyPr spcFirstLastPara="1" wrap="square" lIns="91425" tIns="91425" rIns="91425" bIns="91425" anchor="t" anchorCtr="0">
            <a:noAutofit/>
          </a:bodyPr>
          <a:lstStyle/>
          <a:p>
            <a:pPr marL="285750" indent="-285750"/>
            <a:r>
              <a:rPr lang="en-US" dirty="0"/>
              <a:t>Iterative process starts with a simple implementation of a subset of the software requirements and iteratively enhances the evolving versions until the full system is implemented. At each iteration, design modifications are made and new functional capabilities are added. The basic idea behind this method is to develop a system through repeated cycles (iterative) and in smaller portions at a time (incremental). </a:t>
            </a:r>
          </a:p>
          <a:p>
            <a:pPr marL="0" indent="0">
              <a:buNone/>
            </a:pPr>
            <a:endParaRPr lang="en-US" dirty="0"/>
          </a:p>
          <a:p>
            <a:pPr marL="285750" indent="-285750"/>
            <a:r>
              <a:rPr lang="en-US" dirty="0"/>
              <a:t>Consider an iterative life cycle model which consists of repeating the following four phases in sequence: Requirements Phase: In the requirements phase of software development, the system related information is gathered and analyzed. The collected requirements are then planned accordingly for developing the system. </a:t>
            </a:r>
          </a:p>
          <a:p>
            <a:pPr indent="-457200">
              <a:buAutoNum type="arabicPeriod"/>
            </a:pPr>
            <a:endParaRPr lang="en-US" sz="2400" dirty="0"/>
          </a:p>
          <a:p>
            <a:pPr marL="0" indent="0">
              <a:buNone/>
            </a:pPr>
            <a:endParaRPr lang="en-US" sz="2400" dirty="0"/>
          </a:p>
          <a:p>
            <a:pPr indent="-457200">
              <a:buAutoNum type="arabicPeriod"/>
            </a:pPr>
            <a:endParaRPr lang="en-US" sz="2400" dirty="0"/>
          </a:p>
          <a:p>
            <a:pPr marL="0" indent="0">
              <a:buNone/>
            </a:pPr>
            <a:endParaRPr lang="en-US" sz="2400" dirty="0"/>
          </a:p>
          <a:p>
            <a:pPr marL="0" indent="0">
              <a:buNone/>
            </a:pPr>
            <a:endParaRPr lang="en-US" sz="2400" u="none" dirty="0">
              <a:solidFill>
                <a:schemeClr val="dk1"/>
              </a:solidFill>
              <a:latin typeface="Didact Gothic"/>
              <a:ea typeface="Didact Gothic"/>
              <a:cs typeface="Didact Gothic"/>
              <a:sym typeface="Didact Gothic"/>
            </a:endParaRPr>
          </a:p>
        </p:txBody>
      </p:sp>
    </p:spTree>
    <p:extLst>
      <p:ext uri="{BB962C8B-B14F-4D97-AF65-F5344CB8AC3E}">
        <p14:creationId xmlns:p14="http://schemas.microsoft.com/office/powerpoint/2010/main" val="1255435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USE CASE</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481042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ADMIN</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5E3286D8-2537-9A6C-CA6A-7A0D7F2CD78A}"/>
              </a:ext>
            </a:extLst>
          </p:cNvPr>
          <p:cNvPicPr>
            <a:picLocks noChangeAspect="1"/>
          </p:cNvPicPr>
          <p:nvPr/>
        </p:nvPicPr>
        <p:blipFill>
          <a:blip r:embed="rId3"/>
          <a:stretch>
            <a:fillRect/>
          </a:stretch>
        </p:blipFill>
        <p:spPr>
          <a:xfrm>
            <a:off x="1914959" y="1442822"/>
            <a:ext cx="3178264" cy="3343275"/>
          </a:xfrm>
          <a:prstGeom prst="rect">
            <a:avLst/>
          </a:prstGeom>
        </p:spPr>
      </p:pic>
      <p:pic>
        <p:nvPicPr>
          <p:cNvPr id="2" name="Picture 1">
            <a:extLst>
              <a:ext uri="{FF2B5EF4-FFF2-40B4-BE49-F238E27FC236}">
                <a16:creationId xmlns:a16="http://schemas.microsoft.com/office/drawing/2014/main" id="{6761E0A9-64EF-CF9E-5D9F-1753E2D765DF}"/>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419312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USER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FC01803-142E-FC9A-3439-D9E754B219CB}"/>
              </a:ext>
            </a:extLst>
          </p:cNvPr>
          <p:cNvPicPr>
            <a:picLocks noChangeAspect="1"/>
          </p:cNvPicPr>
          <p:nvPr/>
        </p:nvPicPr>
        <p:blipFill>
          <a:blip r:embed="rId3"/>
          <a:stretch>
            <a:fillRect/>
          </a:stretch>
        </p:blipFill>
        <p:spPr>
          <a:xfrm>
            <a:off x="2108921" y="1288472"/>
            <a:ext cx="3003406" cy="3633918"/>
          </a:xfrm>
          <a:prstGeom prst="rect">
            <a:avLst/>
          </a:prstGeom>
        </p:spPr>
      </p:pic>
      <p:pic>
        <p:nvPicPr>
          <p:cNvPr id="2" name="Picture 1">
            <a:extLst>
              <a:ext uri="{FF2B5EF4-FFF2-40B4-BE49-F238E27FC236}">
                <a16:creationId xmlns:a16="http://schemas.microsoft.com/office/drawing/2014/main" id="{31F8D75F-A7C1-0A9E-CD7C-8B9F9B149A90}"/>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781610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a:t>
            </a:r>
            <a:r>
              <a:rPr lang="en-US" dirty="0"/>
              <a:t>CREATOR</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C4314120-1C37-D28F-DA8B-9BCCE6BC55DB}"/>
              </a:ext>
            </a:extLst>
          </p:cNvPr>
          <p:cNvPicPr>
            <a:picLocks noChangeAspect="1"/>
          </p:cNvPicPr>
          <p:nvPr/>
        </p:nvPicPr>
        <p:blipFill>
          <a:blip r:embed="rId3"/>
          <a:stretch>
            <a:fillRect/>
          </a:stretch>
        </p:blipFill>
        <p:spPr>
          <a:xfrm>
            <a:off x="2233611" y="1309254"/>
            <a:ext cx="2849787" cy="3448049"/>
          </a:xfrm>
          <a:prstGeom prst="rect">
            <a:avLst/>
          </a:prstGeom>
        </p:spPr>
      </p:pic>
      <p:pic>
        <p:nvPicPr>
          <p:cNvPr id="2" name="Picture 1">
            <a:extLst>
              <a:ext uri="{FF2B5EF4-FFF2-40B4-BE49-F238E27FC236}">
                <a16:creationId xmlns:a16="http://schemas.microsoft.com/office/drawing/2014/main" id="{66CA147C-037A-ECA3-F91A-E9607A54C173}"/>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8360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USE CASE FOR </a:t>
            </a:r>
            <a:r>
              <a:rPr lang="en-US" dirty="0"/>
              <a:t>SYSTEM</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66CA147C-037A-ECA3-F91A-E9607A54C173}"/>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C3B87055-6F2B-93C8-5AF9-3001A263E1C2}"/>
              </a:ext>
            </a:extLst>
          </p:cNvPr>
          <p:cNvPicPr>
            <a:picLocks noChangeAspect="1"/>
          </p:cNvPicPr>
          <p:nvPr/>
        </p:nvPicPr>
        <p:blipFill>
          <a:blip r:embed="rId4"/>
          <a:stretch>
            <a:fillRect/>
          </a:stretch>
        </p:blipFill>
        <p:spPr>
          <a:xfrm>
            <a:off x="1857886" y="1453010"/>
            <a:ext cx="3643754" cy="3423790"/>
          </a:xfrm>
          <a:prstGeom prst="rect">
            <a:avLst/>
          </a:prstGeom>
        </p:spPr>
      </p:pic>
    </p:spTree>
    <p:extLst>
      <p:ext uri="{BB962C8B-B14F-4D97-AF65-F5344CB8AC3E}">
        <p14:creationId xmlns:p14="http://schemas.microsoft.com/office/powerpoint/2010/main" val="1161986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ACTIVITY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5346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ADMIN</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1258C2B3-6DCF-C9BE-F086-80C75DB47236}"/>
              </a:ext>
            </a:extLst>
          </p:cNvPr>
          <p:cNvPicPr>
            <a:picLocks noChangeAspect="1"/>
          </p:cNvPicPr>
          <p:nvPr/>
        </p:nvPicPr>
        <p:blipFill>
          <a:blip r:embed="rId3"/>
          <a:stretch>
            <a:fillRect/>
          </a:stretch>
        </p:blipFill>
        <p:spPr>
          <a:xfrm>
            <a:off x="1509096" y="1253838"/>
            <a:ext cx="4586905" cy="3583886"/>
          </a:xfrm>
          <a:prstGeom prst="rect">
            <a:avLst/>
          </a:prstGeom>
        </p:spPr>
      </p:pic>
      <p:pic>
        <p:nvPicPr>
          <p:cNvPr id="2" name="Picture 1">
            <a:extLst>
              <a:ext uri="{FF2B5EF4-FFF2-40B4-BE49-F238E27FC236}">
                <a16:creationId xmlns:a16="http://schemas.microsoft.com/office/drawing/2014/main" id="{C2F9B3AF-1E34-E402-025B-9AD8098843B2}"/>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04468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8" name="Google Shape;248;p41"/>
          <p:cNvSpPr txBox="1">
            <a:spLocks noGrp="1"/>
          </p:cNvSpPr>
          <p:nvPr>
            <p:ph type="title" idx="5"/>
          </p:nvPr>
        </p:nvSpPr>
        <p:spPr>
          <a:xfrm>
            <a:off x="4625340" y="1272829"/>
            <a:ext cx="3554510" cy="325200"/>
          </a:xfrm>
          <a:prstGeom prst="rect">
            <a:avLst/>
          </a:prstGeom>
        </p:spPr>
        <p:txBody>
          <a:bodyPr spcFirstLastPara="1" wrap="square" lIns="91425" tIns="91425" rIns="91425" bIns="91425" anchor="ctr" anchorCtr="0">
            <a:noAutofit/>
          </a:bodyPr>
          <a:lstStyle/>
          <a:p>
            <a:pPr algn="ctr"/>
            <a:r>
              <a:rPr lang="en-US" sz="1400" i="0" dirty="0">
                <a:solidFill>
                  <a:srgbClr val="3C4043"/>
                </a:solidFill>
                <a:effectLst/>
                <a:latin typeface="Julius Sans One" panose="020B0604020202020204" charset="0"/>
              </a:rPr>
              <a:t>Data Dictionary :</a:t>
            </a:r>
            <a:br>
              <a:rPr lang="en-US" sz="1800" dirty="0"/>
            </a:br>
            <a:endParaRPr lang="en-US" sz="1800" dirty="0"/>
          </a:p>
        </p:txBody>
      </p:sp>
      <p:sp>
        <p:nvSpPr>
          <p:cNvPr id="249" name="Google Shape;249;p41"/>
          <p:cNvSpPr txBox="1">
            <a:spLocks noGrp="1"/>
          </p:cNvSpPr>
          <p:nvPr>
            <p:ph type="title"/>
          </p:nvPr>
        </p:nvSpPr>
        <p:spPr>
          <a:xfrm>
            <a:off x="5419171" y="2012496"/>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0" i="0" dirty="0">
                <a:solidFill>
                  <a:srgbClr val="3C4043"/>
                </a:solidFill>
                <a:effectLst/>
                <a:latin typeface="Roboto" panose="02000000000000000000" pitchFamily="2" charset="0"/>
              </a:rPr>
              <a:t> </a:t>
            </a:r>
            <a:r>
              <a:rPr lang="en-US" sz="1400" i="0" dirty="0">
                <a:solidFill>
                  <a:srgbClr val="3C4043"/>
                </a:solidFill>
                <a:effectLst/>
                <a:latin typeface="Julius Sans One" panose="020B0604020202020204" charset="0"/>
              </a:rPr>
              <a:t>Implementation Work </a:t>
            </a:r>
            <a:endParaRPr lang="en-US" sz="1400" dirty="0">
              <a:latin typeface="Julius Sans One" panose="020B0604020202020204" charset="0"/>
            </a:endParaRPr>
          </a:p>
        </p:txBody>
      </p:sp>
      <p:sp>
        <p:nvSpPr>
          <p:cNvPr id="251" name="Google Shape;251;p41"/>
          <p:cNvSpPr txBox="1">
            <a:spLocks noGrp="1"/>
          </p:cNvSpPr>
          <p:nvPr>
            <p:ph type="title" idx="2"/>
          </p:nvPr>
        </p:nvSpPr>
        <p:spPr>
          <a:xfrm>
            <a:off x="4810771" y="116406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09.</a:t>
            </a:r>
            <a:endParaRPr sz="1400" dirty="0">
              <a:latin typeface="Lucida Sans" panose="020B0602030504020204" pitchFamily="34" charset="0"/>
            </a:endParaRPr>
          </a:p>
        </p:txBody>
      </p:sp>
      <p:sp>
        <p:nvSpPr>
          <p:cNvPr id="252" name="Google Shape;252;p41"/>
          <p:cNvSpPr txBox="1">
            <a:spLocks noGrp="1"/>
          </p:cNvSpPr>
          <p:nvPr>
            <p:ph type="title" idx="3"/>
          </p:nvPr>
        </p:nvSpPr>
        <p:spPr>
          <a:xfrm>
            <a:off x="4810771" y="203199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10.</a:t>
            </a:r>
            <a:endParaRPr sz="1400" dirty="0">
              <a:latin typeface="Lucida Sans" panose="020B0602030504020204" pitchFamily="34" charset="0"/>
            </a:endParaRPr>
          </a:p>
        </p:txBody>
      </p:sp>
      <p:sp>
        <p:nvSpPr>
          <p:cNvPr id="253" name="Google Shape;253;p41"/>
          <p:cNvSpPr txBox="1">
            <a:spLocks noGrp="1"/>
          </p:cNvSpPr>
          <p:nvPr>
            <p:ph type="title" idx="6"/>
          </p:nvPr>
        </p:nvSpPr>
        <p:spPr>
          <a:xfrm>
            <a:off x="5495371" y="2857746"/>
            <a:ext cx="3193800" cy="325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i="0" dirty="0">
                <a:solidFill>
                  <a:srgbClr val="3C4043"/>
                </a:solidFill>
                <a:effectLst/>
                <a:latin typeface="Julius Sans One" panose="020B0604020202020204" charset="0"/>
              </a:rPr>
              <a:t>Future Enhancements</a:t>
            </a:r>
            <a:endParaRPr lang="en-US" sz="1400" dirty="0">
              <a:latin typeface="Julius Sans One" panose="020B0604020202020204" charset="0"/>
            </a:endParaRPr>
          </a:p>
        </p:txBody>
      </p:sp>
      <p:sp>
        <p:nvSpPr>
          <p:cNvPr id="255" name="Google Shape;255;p41"/>
          <p:cNvSpPr txBox="1">
            <a:spLocks noGrp="1"/>
          </p:cNvSpPr>
          <p:nvPr>
            <p:ph type="title" idx="4"/>
          </p:nvPr>
        </p:nvSpPr>
        <p:spPr>
          <a:xfrm>
            <a:off x="5457271" y="3713540"/>
            <a:ext cx="3193800" cy="325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i="0" dirty="0">
                <a:solidFill>
                  <a:srgbClr val="3C4043"/>
                </a:solidFill>
                <a:effectLst/>
                <a:latin typeface="Julius Sans One" panose="020B0604020202020204" charset="0"/>
              </a:rPr>
              <a:t>Conclusion</a:t>
            </a:r>
            <a:endParaRPr lang="en-US" sz="1400" dirty="0">
              <a:latin typeface="Julius Sans One" panose="020B0604020202020204" charset="0"/>
            </a:endParaRPr>
          </a:p>
        </p:txBody>
      </p:sp>
      <p:sp>
        <p:nvSpPr>
          <p:cNvPr id="257" name="Google Shape;257;p41"/>
          <p:cNvSpPr txBox="1">
            <a:spLocks noGrp="1"/>
          </p:cNvSpPr>
          <p:nvPr>
            <p:ph type="title" idx="7"/>
          </p:nvPr>
        </p:nvSpPr>
        <p:spPr>
          <a:xfrm>
            <a:off x="4810771" y="2880418"/>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11.</a:t>
            </a:r>
            <a:endParaRPr sz="1400" dirty="0">
              <a:latin typeface="Lucida Sans" panose="020B0602030504020204" pitchFamily="34" charset="0"/>
            </a:endParaRPr>
          </a:p>
        </p:txBody>
      </p:sp>
      <p:sp>
        <p:nvSpPr>
          <p:cNvPr id="258" name="Google Shape;258;p41"/>
          <p:cNvSpPr txBox="1">
            <a:spLocks noGrp="1"/>
          </p:cNvSpPr>
          <p:nvPr>
            <p:ph type="title" idx="8"/>
          </p:nvPr>
        </p:nvSpPr>
        <p:spPr>
          <a:xfrm>
            <a:off x="4810771" y="3748340"/>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latin typeface="Lucida Sans" panose="020B0602030504020204" pitchFamily="34" charset="0"/>
              </a:rPr>
              <a:t>12.</a:t>
            </a:r>
            <a:endParaRPr sz="1400" dirty="0">
              <a:latin typeface="Lucida Sans" panose="020B0602030504020204" pitchFamily="34" charset="0"/>
            </a:endParaRPr>
          </a:p>
        </p:txBody>
      </p:sp>
      <p:cxnSp>
        <p:nvCxnSpPr>
          <p:cNvPr id="259" name="Google Shape;259;p41"/>
          <p:cNvCxnSpPr>
            <a:cxnSpLocks/>
          </p:cNvCxnSpPr>
          <p:nvPr/>
        </p:nvCxnSpPr>
        <p:spPr>
          <a:xfrm>
            <a:off x="637309" y="3102205"/>
            <a:ext cx="2937164" cy="0"/>
          </a:xfrm>
          <a:prstGeom prst="straightConnector1">
            <a:avLst/>
          </a:prstGeom>
          <a:noFill/>
          <a:ln w="19050" cap="flat" cmpd="sng">
            <a:solidFill>
              <a:schemeClr val="lt1"/>
            </a:solidFill>
            <a:prstDash val="solid"/>
            <a:round/>
            <a:headEnd type="none" w="med" len="med"/>
            <a:tailEnd type="none" w="med" len="med"/>
          </a:ln>
        </p:spPr>
      </p:cxnSp>
      <p:sp>
        <p:nvSpPr>
          <p:cNvPr id="4" name="Google Shape;246;p41">
            <a:extLst>
              <a:ext uri="{FF2B5EF4-FFF2-40B4-BE49-F238E27FC236}">
                <a16:creationId xmlns:a16="http://schemas.microsoft.com/office/drawing/2014/main" id="{9E43667F-7374-DBCF-FB3F-D3EE8C958E5E}"/>
              </a:ext>
            </a:extLst>
          </p:cNvPr>
          <p:cNvSpPr txBox="1">
            <a:spLocks noGrp="1"/>
          </p:cNvSpPr>
          <p:nvPr>
            <p:ph type="title" idx="15"/>
          </p:nvPr>
        </p:nvSpPr>
        <p:spPr>
          <a:xfrm>
            <a:off x="90055" y="2198800"/>
            <a:ext cx="403957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rPr>
              <a:t> contents OF </a:t>
            </a:r>
            <a:br>
              <a:rPr lang="en" b="1" dirty="0">
                <a:solidFill>
                  <a:schemeClr val="lt1"/>
                </a:solidFill>
              </a:rPr>
            </a:br>
            <a:r>
              <a:rPr lang="en" b="1" dirty="0">
                <a:solidFill>
                  <a:schemeClr val="lt1"/>
                </a:solidFill>
              </a:rPr>
              <a:t>THE PRESENTATION</a:t>
            </a:r>
            <a:endParaRPr b="1" dirty="0">
              <a:solidFill>
                <a:schemeClr val="lt1"/>
              </a:solidFill>
            </a:endParaRPr>
          </a:p>
        </p:txBody>
      </p:sp>
      <p:pic>
        <p:nvPicPr>
          <p:cNvPr id="2" name="Picture 1">
            <a:extLst>
              <a:ext uri="{FF2B5EF4-FFF2-40B4-BE49-F238E27FC236}">
                <a16:creationId xmlns:a16="http://schemas.microsoft.com/office/drawing/2014/main" id="{1B09C30A-D6E2-02A7-226E-DBA1BF5E7A97}"/>
              </a:ext>
            </a:extLst>
          </p:cNvPr>
          <p:cNvPicPr>
            <a:picLocks noChangeAspect="1"/>
          </p:cNvPicPr>
          <p:nvPr/>
        </p:nvPicPr>
        <p:blipFill>
          <a:blip r:embed="rId3">
            <a:duotone>
              <a:prstClr val="black"/>
              <a:schemeClr val="bg1">
                <a:tint val="45000"/>
                <a:satMod val="400000"/>
              </a:schemeClr>
            </a:duotone>
          </a:blip>
          <a:stretch>
            <a:fillRect/>
          </a:stretch>
        </p:blipFill>
        <p:spPr>
          <a:xfrm>
            <a:off x="8351261" y="137844"/>
            <a:ext cx="675820" cy="146174"/>
          </a:xfrm>
          <a:prstGeom prst="rect">
            <a:avLst/>
          </a:prstGeom>
        </p:spPr>
      </p:pic>
    </p:spTree>
    <p:extLst>
      <p:ext uri="{BB962C8B-B14F-4D97-AF65-F5344CB8AC3E}">
        <p14:creationId xmlns:p14="http://schemas.microsoft.com/office/powerpoint/2010/main" val="266868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CREATOR</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08C04AC0-541E-6F2A-7F1B-6E5A84D149D6}"/>
              </a:ext>
            </a:extLst>
          </p:cNvPr>
          <p:cNvPicPr>
            <a:picLocks noChangeAspect="1"/>
          </p:cNvPicPr>
          <p:nvPr/>
        </p:nvPicPr>
        <p:blipFill>
          <a:blip r:embed="rId3"/>
          <a:stretch>
            <a:fillRect/>
          </a:stretch>
        </p:blipFill>
        <p:spPr>
          <a:xfrm>
            <a:off x="1576521" y="1364962"/>
            <a:ext cx="4311662" cy="3577647"/>
          </a:xfrm>
          <a:prstGeom prst="rect">
            <a:avLst/>
          </a:prstGeom>
        </p:spPr>
      </p:pic>
      <p:pic>
        <p:nvPicPr>
          <p:cNvPr id="2" name="Picture 1">
            <a:extLst>
              <a:ext uri="{FF2B5EF4-FFF2-40B4-BE49-F238E27FC236}">
                <a16:creationId xmlns:a16="http://schemas.microsoft.com/office/drawing/2014/main" id="{76F1EE13-6C4F-056E-5E6D-AE0AE9BA164E}"/>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336014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Activity diagra</a:t>
            </a:r>
            <a:r>
              <a:rPr lang="en-US" sz="2400" dirty="0"/>
              <a:t>M</a:t>
            </a:r>
            <a:r>
              <a:rPr lang="en-US" sz="2400" b="1" dirty="0">
                <a:solidFill>
                  <a:schemeClr val="dk1"/>
                </a:solidFill>
              </a:rPr>
              <a:t> FOR user</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770F8005-4A8A-0A1C-A7FF-02C8B87964A0}"/>
              </a:ext>
            </a:extLst>
          </p:cNvPr>
          <p:cNvPicPr>
            <a:picLocks noChangeAspect="1"/>
          </p:cNvPicPr>
          <p:nvPr/>
        </p:nvPicPr>
        <p:blipFill>
          <a:blip r:embed="rId3"/>
          <a:stretch>
            <a:fillRect/>
          </a:stretch>
        </p:blipFill>
        <p:spPr>
          <a:xfrm>
            <a:off x="1525986" y="1350818"/>
            <a:ext cx="4105888" cy="3397071"/>
          </a:xfrm>
          <a:prstGeom prst="rect">
            <a:avLst/>
          </a:prstGeom>
        </p:spPr>
      </p:pic>
      <p:pic>
        <p:nvPicPr>
          <p:cNvPr id="2" name="Picture 1">
            <a:extLst>
              <a:ext uri="{FF2B5EF4-FFF2-40B4-BE49-F238E27FC236}">
                <a16:creationId xmlns:a16="http://schemas.microsoft.com/office/drawing/2014/main" id="{294DD3F4-545D-0C39-E968-23ECAE4306C9}"/>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373814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TIMELINE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173943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TIMELINE diagra</a:t>
            </a:r>
            <a:r>
              <a:rPr lang="en-US" sz="2400" dirty="0"/>
              <a:t>M</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C973D35-2C22-967F-C699-75813A9C3278}"/>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C069D1CA-903F-F3FC-B118-985A9BCB8F1C}"/>
              </a:ext>
            </a:extLst>
          </p:cNvPr>
          <p:cNvPicPr>
            <a:picLocks noChangeAspect="1"/>
          </p:cNvPicPr>
          <p:nvPr/>
        </p:nvPicPr>
        <p:blipFill>
          <a:blip r:embed="rId4"/>
          <a:stretch>
            <a:fillRect/>
          </a:stretch>
        </p:blipFill>
        <p:spPr>
          <a:xfrm>
            <a:off x="679686" y="1682778"/>
            <a:ext cx="6625561" cy="2594255"/>
          </a:xfrm>
          <a:prstGeom prst="rect">
            <a:avLst/>
          </a:prstGeom>
        </p:spPr>
      </p:pic>
    </p:spTree>
    <p:extLst>
      <p:ext uri="{BB962C8B-B14F-4D97-AF65-F5344CB8AC3E}">
        <p14:creationId xmlns:p14="http://schemas.microsoft.com/office/powerpoint/2010/main" val="2649594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SEQUENCE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098265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SEQUENCE DIAGRAMs</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C973D35-2C22-967F-C699-75813A9C3278}"/>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68D860E7-AB07-509E-DFFA-C6783AA39E1E}"/>
              </a:ext>
            </a:extLst>
          </p:cNvPr>
          <p:cNvPicPr>
            <a:picLocks noChangeAspect="1"/>
          </p:cNvPicPr>
          <p:nvPr/>
        </p:nvPicPr>
        <p:blipFill>
          <a:blip r:embed="rId4"/>
          <a:stretch>
            <a:fillRect/>
          </a:stretch>
        </p:blipFill>
        <p:spPr>
          <a:xfrm>
            <a:off x="2011680" y="1287783"/>
            <a:ext cx="3413759" cy="3528053"/>
          </a:xfrm>
          <a:prstGeom prst="rect">
            <a:avLst/>
          </a:prstGeom>
        </p:spPr>
      </p:pic>
    </p:spTree>
    <p:extLst>
      <p:ext uri="{BB962C8B-B14F-4D97-AF65-F5344CB8AC3E}">
        <p14:creationId xmlns:p14="http://schemas.microsoft.com/office/powerpoint/2010/main" val="936835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Data Dictionary</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68277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ADMIN TABLE</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5FBC7C40-88D4-3CE5-ADD0-9B09837FE7EE}"/>
              </a:ext>
            </a:extLst>
          </p:cNvPr>
          <p:cNvPicPr>
            <a:picLocks noChangeAspect="1"/>
          </p:cNvPicPr>
          <p:nvPr/>
        </p:nvPicPr>
        <p:blipFill>
          <a:blip r:embed="rId4"/>
          <a:stretch>
            <a:fillRect/>
          </a:stretch>
        </p:blipFill>
        <p:spPr>
          <a:xfrm>
            <a:off x="434340" y="1737330"/>
            <a:ext cx="7589508" cy="2156784"/>
          </a:xfrm>
          <a:prstGeom prst="rect">
            <a:avLst/>
          </a:prstGeom>
        </p:spPr>
      </p:pic>
    </p:spTree>
    <p:extLst>
      <p:ext uri="{BB962C8B-B14F-4D97-AF65-F5344CB8AC3E}">
        <p14:creationId xmlns:p14="http://schemas.microsoft.com/office/powerpoint/2010/main" val="41289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CREATOR TABLE</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04DCD13D-25BD-5D0A-86B9-7850C5387572}"/>
              </a:ext>
            </a:extLst>
          </p:cNvPr>
          <p:cNvPicPr>
            <a:picLocks noChangeAspect="1"/>
          </p:cNvPicPr>
          <p:nvPr/>
        </p:nvPicPr>
        <p:blipFill>
          <a:blip r:embed="rId4"/>
          <a:stretch>
            <a:fillRect/>
          </a:stretch>
        </p:blipFill>
        <p:spPr>
          <a:xfrm>
            <a:off x="713225" y="1552076"/>
            <a:ext cx="6714375" cy="2273164"/>
          </a:xfrm>
          <a:prstGeom prst="rect">
            <a:avLst/>
          </a:prstGeom>
        </p:spPr>
      </p:pic>
    </p:spTree>
    <p:extLst>
      <p:ext uri="{BB962C8B-B14F-4D97-AF65-F5344CB8AC3E}">
        <p14:creationId xmlns:p14="http://schemas.microsoft.com/office/powerpoint/2010/main" val="1427637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TABLE</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F8FFCCCD-0DAA-B5C9-7B6F-8D8C54250E4B}"/>
              </a:ext>
            </a:extLst>
          </p:cNvPr>
          <p:cNvPicPr>
            <a:picLocks noChangeAspect="1"/>
          </p:cNvPicPr>
          <p:nvPr/>
        </p:nvPicPr>
        <p:blipFill>
          <a:blip r:embed="rId4"/>
          <a:stretch>
            <a:fillRect/>
          </a:stretch>
        </p:blipFill>
        <p:spPr>
          <a:xfrm>
            <a:off x="525780" y="1544112"/>
            <a:ext cx="7029712" cy="2517348"/>
          </a:xfrm>
          <a:prstGeom prst="rect">
            <a:avLst/>
          </a:prstGeom>
        </p:spPr>
      </p:pic>
    </p:spTree>
    <p:extLst>
      <p:ext uri="{BB962C8B-B14F-4D97-AF65-F5344CB8AC3E}">
        <p14:creationId xmlns:p14="http://schemas.microsoft.com/office/powerpoint/2010/main" val="138211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INTRODUCTION</a:t>
            </a:r>
            <a:endParaRPr sz="2400" dirty="0"/>
          </a:p>
        </p:txBody>
      </p:sp>
      <p:cxnSp>
        <p:nvCxnSpPr>
          <p:cNvPr id="234" name="Google Shape;234;p39"/>
          <p:cNvCxnSpPr>
            <a:cxnSpLocks/>
          </p:cNvCxnSpPr>
          <p:nvPr/>
        </p:nvCxnSpPr>
        <p:spPr>
          <a:xfrm>
            <a:off x="5514109" y="3233773"/>
            <a:ext cx="2493818"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3" y="59332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CATEGORY TABLE</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CF8B5CCF-8F7B-C0C7-F839-F295CC995542}"/>
              </a:ext>
            </a:extLst>
          </p:cNvPr>
          <p:cNvPicPr>
            <a:picLocks noChangeAspect="1"/>
          </p:cNvPicPr>
          <p:nvPr/>
        </p:nvPicPr>
        <p:blipFill>
          <a:blip r:embed="rId4"/>
          <a:stretch>
            <a:fillRect/>
          </a:stretch>
        </p:blipFill>
        <p:spPr>
          <a:xfrm>
            <a:off x="2485430" y="1862038"/>
            <a:ext cx="2295845" cy="1419423"/>
          </a:xfrm>
          <a:prstGeom prst="rect">
            <a:avLst/>
          </a:prstGeom>
        </p:spPr>
      </p:pic>
    </p:spTree>
    <p:extLst>
      <p:ext uri="{BB962C8B-B14F-4D97-AF65-F5344CB8AC3E}">
        <p14:creationId xmlns:p14="http://schemas.microsoft.com/office/powerpoint/2010/main" val="439892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Order TABLE</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06EA6A53-26F1-FE25-D7E6-B7BC3F94B96D}"/>
              </a:ext>
            </a:extLst>
          </p:cNvPr>
          <p:cNvPicPr>
            <a:picLocks noChangeAspect="1"/>
          </p:cNvPicPr>
          <p:nvPr/>
        </p:nvPicPr>
        <p:blipFill>
          <a:blip r:embed="rId4"/>
          <a:stretch>
            <a:fillRect/>
          </a:stretch>
        </p:blipFill>
        <p:spPr>
          <a:xfrm>
            <a:off x="573830" y="1900144"/>
            <a:ext cx="7554379" cy="1343212"/>
          </a:xfrm>
          <a:prstGeom prst="rect">
            <a:avLst/>
          </a:prstGeom>
        </p:spPr>
      </p:pic>
    </p:spTree>
    <p:extLst>
      <p:ext uri="{BB962C8B-B14F-4D97-AF65-F5344CB8AC3E}">
        <p14:creationId xmlns:p14="http://schemas.microsoft.com/office/powerpoint/2010/main" val="366004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ER DIAGRAM</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027884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ER diagra</a:t>
            </a:r>
            <a:r>
              <a:rPr lang="en-US" sz="2400" dirty="0"/>
              <a:t>M</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84A760DB-59D1-C1DC-8428-79828BFC2B22}"/>
              </a:ext>
            </a:extLst>
          </p:cNvPr>
          <p:cNvPicPr>
            <a:picLocks noChangeAspect="1"/>
          </p:cNvPicPr>
          <p:nvPr/>
        </p:nvPicPr>
        <p:blipFill>
          <a:blip r:embed="rId3"/>
          <a:stretch>
            <a:fillRect/>
          </a:stretch>
        </p:blipFill>
        <p:spPr>
          <a:xfrm>
            <a:off x="779318" y="1330038"/>
            <a:ext cx="5708072" cy="3622430"/>
          </a:xfrm>
          <a:prstGeom prst="rect">
            <a:avLst/>
          </a:prstGeom>
        </p:spPr>
      </p:pic>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4">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1185689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DATA FLOW DIAGRAMs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121851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DFD LEVEL 0</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1862CC1-6253-1F31-784C-1E976E89FB1B}"/>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4CBA6E5D-3BE0-8436-E9CD-0E1FF87E15CC}"/>
              </a:ext>
            </a:extLst>
          </p:cNvPr>
          <p:cNvPicPr>
            <a:picLocks noChangeAspect="1"/>
          </p:cNvPicPr>
          <p:nvPr/>
        </p:nvPicPr>
        <p:blipFill>
          <a:blip r:embed="rId4"/>
          <a:stretch>
            <a:fillRect/>
          </a:stretch>
        </p:blipFill>
        <p:spPr>
          <a:xfrm>
            <a:off x="804665" y="1482166"/>
            <a:ext cx="6305550" cy="2524125"/>
          </a:xfrm>
          <a:prstGeom prst="rect">
            <a:avLst/>
          </a:prstGeom>
        </p:spPr>
      </p:pic>
    </p:spTree>
    <p:extLst>
      <p:ext uri="{BB962C8B-B14F-4D97-AF65-F5344CB8AC3E}">
        <p14:creationId xmlns:p14="http://schemas.microsoft.com/office/powerpoint/2010/main" val="1531754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Dfd LEVEL 1</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AB863062-41D3-B746-942A-BA1BE32290AD}"/>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261215C1-3F5E-1502-10FF-7730EC7A4E65}"/>
              </a:ext>
            </a:extLst>
          </p:cNvPr>
          <p:cNvPicPr>
            <a:picLocks noChangeAspect="1"/>
          </p:cNvPicPr>
          <p:nvPr/>
        </p:nvPicPr>
        <p:blipFill>
          <a:blip r:embed="rId4"/>
          <a:stretch>
            <a:fillRect/>
          </a:stretch>
        </p:blipFill>
        <p:spPr>
          <a:xfrm>
            <a:off x="2649996" y="1280162"/>
            <a:ext cx="2722532" cy="3777693"/>
          </a:xfrm>
          <a:prstGeom prst="rect">
            <a:avLst/>
          </a:prstGeom>
        </p:spPr>
      </p:pic>
    </p:spTree>
    <p:extLst>
      <p:ext uri="{BB962C8B-B14F-4D97-AF65-F5344CB8AC3E}">
        <p14:creationId xmlns:p14="http://schemas.microsoft.com/office/powerpoint/2010/main" val="321309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556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rPr>
              <a:t>DFD LEVEL 2</a:t>
            </a:r>
            <a:endParaRPr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36A86CEE-A63B-A8A6-F194-F28449324734}"/>
              </a:ext>
            </a:extLst>
          </p:cNvPr>
          <p:cNvPicPr>
            <a:picLocks noChangeAspect="1"/>
          </p:cNvPicPr>
          <p:nvPr/>
        </p:nvPicPr>
        <p:blipFill>
          <a:blip r:embed="rId3"/>
          <a:stretch>
            <a:fillRect/>
          </a:stretch>
        </p:blipFill>
        <p:spPr>
          <a:xfrm>
            <a:off x="2454319" y="1224078"/>
            <a:ext cx="2917782" cy="3774280"/>
          </a:xfrm>
          <a:prstGeom prst="rect">
            <a:avLst/>
          </a:prstGeom>
        </p:spPr>
      </p:pic>
    </p:spTree>
    <p:extLst>
      <p:ext uri="{BB962C8B-B14F-4D97-AF65-F5344CB8AC3E}">
        <p14:creationId xmlns:p14="http://schemas.microsoft.com/office/powerpoint/2010/main" val="2740751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710777" y="2571750"/>
            <a:ext cx="4322700" cy="1508400"/>
          </a:xfrm>
          <a:prstGeom prst="rect">
            <a:avLst/>
          </a:prstGeom>
        </p:spPr>
        <p:txBody>
          <a:bodyPr spcFirstLastPara="1" wrap="square" lIns="91425" tIns="91425" rIns="91425" bIns="91425" anchor="ctr" anchorCtr="0">
            <a:noAutofit/>
          </a:bodyPr>
          <a:lstStyle/>
          <a:p>
            <a:pPr algn="ctr"/>
            <a:r>
              <a:rPr lang="en-US" sz="2400" dirty="0"/>
              <a:t>MOCKUPS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89758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450668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Login page</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5" name="Picture 4">
            <a:extLst>
              <a:ext uri="{FF2B5EF4-FFF2-40B4-BE49-F238E27FC236}">
                <a16:creationId xmlns:a16="http://schemas.microsoft.com/office/drawing/2014/main" id="{056482FD-06EA-062E-9D4D-C0970DF64B7F}"/>
              </a:ext>
            </a:extLst>
          </p:cNvPr>
          <p:cNvPicPr>
            <a:picLocks noChangeAspect="1"/>
          </p:cNvPicPr>
          <p:nvPr/>
        </p:nvPicPr>
        <p:blipFill>
          <a:blip r:embed="rId4"/>
          <a:stretch>
            <a:fillRect/>
          </a:stretch>
        </p:blipFill>
        <p:spPr>
          <a:xfrm>
            <a:off x="807657" y="1239701"/>
            <a:ext cx="5873583" cy="3304799"/>
          </a:xfrm>
          <a:prstGeom prst="rect">
            <a:avLst/>
          </a:prstGeom>
        </p:spPr>
      </p:pic>
    </p:spTree>
    <p:extLst>
      <p:ext uri="{BB962C8B-B14F-4D97-AF65-F5344CB8AC3E}">
        <p14:creationId xmlns:p14="http://schemas.microsoft.com/office/powerpoint/2010/main" val="200470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INTRODUCTION</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342900" marR="50800" lvl="0" indent="-342900" algn="l" rtl="0">
              <a:spcBef>
                <a:spcPts val="0"/>
              </a:spcBef>
              <a:spcAft>
                <a:spcPts val="0"/>
              </a:spcAft>
              <a:buFont typeface="+mj-lt"/>
              <a:buAutoNum type="arabicPeriod"/>
            </a:pPr>
            <a:r>
              <a:rPr lang="en-US" sz="1800" dirty="0">
                <a:latin typeface="Didact Gothic" panose="00000500000000000000" pitchFamily="2" charset="0"/>
              </a:rPr>
              <a:t>Our project is an online store, it attempts to serve as a marketplace where people can sell their used or unwanted items.</a:t>
            </a:r>
          </a:p>
          <a:p>
            <a:pPr marL="342900" marR="50800" lvl="0" indent="-342900" algn="l" rtl="0">
              <a:spcBef>
                <a:spcPts val="0"/>
              </a:spcBef>
              <a:spcAft>
                <a:spcPts val="0"/>
              </a:spcAft>
              <a:buFont typeface="+mj-lt"/>
              <a:buAutoNum type="arabicPeriod"/>
            </a:pPr>
            <a:endParaRPr lang="en-US" sz="1800" dirty="0">
              <a:latin typeface="Didact Gothic" panose="00000500000000000000" pitchFamily="2" charset="0"/>
            </a:endParaRPr>
          </a:p>
          <a:p>
            <a:pPr marL="342900" marR="50800" lvl="0" indent="-342900" algn="l" rtl="0">
              <a:spcBef>
                <a:spcPts val="0"/>
              </a:spcBef>
              <a:spcAft>
                <a:spcPts val="0"/>
              </a:spcAft>
              <a:buFont typeface="+mj-lt"/>
              <a:buAutoNum type="arabicPeriod"/>
            </a:pPr>
            <a:r>
              <a:rPr lang="en-US" sz="1800" dirty="0">
                <a:latin typeface="Didact Gothic" panose="00000500000000000000" pitchFamily="2" charset="0"/>
              </a:rPr>
              <a:t>People can make money by selling their scrap, and artists can purchase those items at low cost and make money by showcasing their creativity on them.</a:t>
            </a:r>
          </a:p>
          <a:p>
            <a:pPr marL="342900" marR="50800" lvl="0" indent="-342900" algn="l" rtl="0">
              <a:spcBef>
                <a:spcPts val="0"/>
              </a:spcBef>
              <a:spcAft>
                <a:spcPts val="0"/>
              </a:spcAft>
              <a:buFont typeface="+mj-lt"/>
              <a:buAutoNum type="arabicPeriod"/>
            </a:pPr>
            <a:endParaRPr lang="en-US" sz="1800" dirty="0">
              <a:latin typeface="Didact Gothic" panose="00000500000000000000" pitchFamily="2" charset="0"/>
            </a:endParaRPr>
          </a:p>
          <a:p>
            <a:pPr marL="342900" marR="50800" lvl="0" indent="-342900" algn="l" rtl="0">
              <a:spcBef>
                <a:spcPts val="0"/>
              </a:spcBef>
              <a:spcAft>
                <a:spcPts val="0"/>
              </a:spcAft>
              <a:buFont typeface="+mj-lt"/>
              <a:buAutoNum type="arabicPeriod"/>
            </a:pPr>
            <a:r>
              <a:rPr lang="en-US" sz="1800" dirty="0">
                <a:latin typeface="Didact Gothic" panose="00000500000000000000" pitchFamily="2" charset="0"/>
              </a:rPr>
              <a:t>This creative items can be purchased by any user on our website.</a:t>
            </a:r>
          </a:p>
          <a:p>
            <a:pPr marL="0" lvl="0" indent="0" algn="l" rtl="0">
              <a:spcBef>
                <a:spcPts val="0"/>
              </a:spcBef>
              <a:spcAft>
                <a:spcPts val="0"/>
              </a:spcAft>
              <a:buNone/>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01091" y="1192627"/>
            <a:ext cx="35814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418A414B-D9BC-BE66-D0B3-84944C325672}"/>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Home page</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4" name="Picture 3">
            <a:extLst>
              <a:ext uri="{FF2B5EF4-FFF2-40B4-BE49-F238E27FC236}">
                <a16:creationId xmlns:a16="http://schemas.microsoft.com/office/drawing/2014/main" id="{C2B1410E-2E66-118D-BD9D-B4D974A4CC46}"/>
              </a:ext>
            </a:extLst>
          </p:cNvPr>
          <p:cNvPicPr>
            <a:picLocks noChangeAspect="1"/>
          </p:cNvPicPr>
          <p:nvPr/>
        </p:nvPicPr>
        <p:blipFill>
          <a:blip r:embed="rId4"/>
          <a:stretch>
            <a:fillRect/>
          </a:stretch>
        </p:blipFill>
        <p:spPr>
          <a:xfrm>
            <a:off x="749304" y="1394824"/>
            <a:ext cx="5862484" cy="3149676"/>
          </a:xfrm>
          <a:prstGeom prst="rect">
            <a:avLst/>
          </a:prstGeom>
        </p:spPr>
      </p:pic>
    </p:spTree>
    <p:extLst>
      <p:ext uri="{BB962C8B-B14F-4D97-AF65-F5344CB8AC3E}">
        <p14:creationId xmlns:p14="http://schemas.microsoft.com/office/powerpoint/2010/main" val="2920823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 category section</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11" name="Picture 10">
            <a:extLst>
              <a:ext uri="{FF2B5EF4-FFF2-40B4-BE49-F238E27FC236}">
                <a16:creationId xmlns:a16="http://schemas.microsoft.com/office/drawing/2014/main" id="{75F13AE2-B8D6-15EF-4DC5-DC9DC0C6ECE3}"/>
              </a:ext>
            </a:extLst>
          </p:cNvPr>
          <p:cNvPicPr>
            <a:picLocks noChangeAspect="1"/>
          </p:cNvPicPr>
          <p:nvPr/>
        </p:nvPicPr>
        <p:blipFill>
          <a:blip r:embed="rId4"/>
          <a:stretch>
            <a:fillRect/>
          </a:stretch>
        </p:blipFill>
        <p:spPr>
          <a:xfrm>
            <a:off x="494071" y="1231489"/>
            <a:ext cx="6524469" cy="3419073"/>
          </a:xfrm>
          <a:prstGeom prst="rect">
            <a:avLst/>
          </a:prstGeom>
        </p:spPr>
      </p:pic>
    </p:spTree>
    <p:extLst>
      <p:ext uri="{BB962C8B-B14F-4D97-AF65-F5344CB8AC3E}">
        <p14:creationId xmlns:p14="http://schemas.microsoft.com/office/powerpoint/2010/main" val="977667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dk1"/>
                </a:solidFill>
              </a:rPr>
              <a:t>Product page</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pic>
        <p:nvPicPr>
          <p:cNvPr id="6" name="Picture 5">
            <a:extLst>
              <a:ext uri="{FF2B5EF4-FFF2-40B4-BE49-F238E27FC236}">
                <a16:creationId xmlns:a16="http://schemas.microsoft.com/office/drawing/2014/main" id="{40B08F78-9399-C7B0-2935-A6D74245D569}"/>
              </a:ext>
            </a:extLst>
          </p:cNvPr>
          <p:cNvPicPr>
            <a:picLocks noChangeAspect="1"/>
          </p:cNvPicPr>
          <p:nvPr/>
        </p:nvPicPr>
        <p:blipFill>
          <a:blip r:embed="rId4"/>
          <a:stretch>
            <a:fillRect/>
          </a:stretch>
        </p:blipFill>
        <p:spPr>
          <a:xfrm>
            <a:off x="486697" y="1290487"/>
            <a:ext cx="6647570" cy="3347812"/>
          </a:xfrm>
          <a:prstGeom prst="rect">
            <a:avLst/>
          </a:prstGeom>
        </p:spPr>
      </p:pic>
    </p:spTree>
    <p:extLst>
      <p:ext uri="{BB962C8B-B14F-4D97-AF65-F5344CB8AC3E}">
        <p14:creationId xmlns:p14="http://schemas.microsoft.com/office/powerpoint/2010/main" val="1515573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246419" y="2571750"/>
            <a:ext cx="4322700" cy="1508400"/>
          </a:xfrm>
          <a:prstGeom prst="rect">
            <a:avLst/>
          </a:prstGeom>
        </p:spPr>
        <p:txBody>
          <a:bodyPr spcFirstLastPara="1" wrap="square" lIns="91425" tIns="91425" rIns="91425" bIns="91425" anchor="ctr" anchorCtr="0">
            <a:noAutofit/>
          </a:bodyPr>
          <a:lstStyle/>
          <a:p>
            <a:pPr algn="ctr"/>
            <a:r>
              <a:rPr lang="en-US" sz="2400" dirty="0"/>
              <a:t> Future Enhancements</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417522" y="321091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640317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 Future Enhancements</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
        <p:nvSpPr>
          <p:cNvPr id="3" name="TextBox 2">
            <a:extLst>
              <a:ext uri="{FF2B5EF4-FFF2-40B4-BE49-F238E27FC236}">
                <a16:creationId xmlns:a16="http://schemas.microsoft.com/office/drawing/2014/main" id="{0BEE7299-8DA0-5DA8-9C51-78D54738DDDE}"/>
              </a:ext>
            </a:extLst>
          </p:cNvPr>
          <p:cNvSpPr txBox="1"/>
          <p:nvPr/>
        </p:nvSpPr>
        <p:spPr>
          <a:xfrm>
            <a:off x="983673" y="1501140"/>
            <a:ext cx="529936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idact Gothic" panose="00000500000000000000" pitchFamily="2" charset="0"/>
              </a:rPr>
              <a:t>Scrap Up will offer the new feature In the future in which the user will be able to restore their old items in useful way so that they can make it possible to use it again.</a:t>
            </a:r>
          </a:p>
        </p:txBody>
      </p:sp>
    </p:spTree>
    <p:extLst>
      <p:ext uri="{BB962C8B-B14F-4D97-AF65-F5344CB8AC3E}">
        <p14:creationId xmlns:p14="http://schemas.microsoft.com/office/powerpoint/2010/main" val="3192044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246419" y="2571750"/>
            <a:ext cx="4322700" cy="1508400"/>
          </a:xfrm>
          <a:prstGeom prst="rect">
            <a:avLst/>
          </a:prstGeom>
        </p:spPr>
        <p:txBody>
          <a:bodyPr spcFirstLastPara="1" wrap="square" lIns="91425" tIns="91425" rIns="91425" bIns="91425" anchor="ctr" anchorCtr="0">
            <a:noAutofit/>
          </a:bodyPr>
          <a:lstStyle/>
          <a:p>
            <a:pPr algn="ctr"/>
            <a:r>
              <a:rPr lang="en-US" sz="2400" dirty="0"/>
              <a:t>Conclusion</a:t>
            </a:r>
            <a:br>
              <a:rPr lang="en-US" sz="2400" dirty="0"/>
            </a:br>
            <a:br>
              <a:rPr lang="en-US" sz="2400" dirty="0"/>
            </a:br>
            <a:endParaRPr lang="en-US" sz="2400" dirty="0">
              <a:solidFill>
                <a:schemeClr val="dk1"/>
              </a:solidFill>
            </a:endParaRPr>
          </a:p>
        </p:txBody>
      </p:sp>
      <p:cxnSp>
        <p:nvCxnSpPr>
          <p:cNvPr id="234" name="Google Shape;234;p39"/>
          <p:cNvCxnSpPr>
            <a:cxnSpLocks/>
          </p:cNvCxnSpPr>
          <p:nvPr/>
        </p:nvCxnSpPr>
        <p:spPr>
          <a:xfrm>
            <a:off x="4508962" y="3233773"/>
            <a:ext cx="3969327"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93381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49304" y="599000"/>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Conclusion</a:t>
            </a:r>
            <a:endParaRPr sz="2400" b="1" dirty="0">
              <a:solidFill>
                <a:schemeClr val="dk1"/>
              </a:solidFill>
            </a:endParaRPr>
          </a:p>
        </p:txBody>
      </p:sp>
      <p:cxnSp>
        <p:nvCxnSpPr>
          <p:cNvPr id="241" name="Google Shape;241;p40"/>
          <p:cNvCxnSpPr>
            <a:cxnSpLocks/>
          </p:cNvCxnSpPr>
          <p:nvPr/>
        </p:nvCxnSpPr>
        <p:spPr>
          <a:xfrm>
            <a:off x="983673" y="1137209"/>
            <a:ext cx="5299363"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C0807D92-7904-CE97-704B-D7ACF88AF71A}"/>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
        <p:nvSpPr>
          <p:cNvPr id="3" name="TextBox 2">
            <a:extLst>
              <a:ext uri="{FF2B5EF4-FFF2-40B4-BE49-F238E27FC236}">
                <a16:creationId xmlns:a16="http://schemas.microsoft.com/office/drawing/2014/main" id="{0BEE7299-8DA0-5DA8-9C51-78D54738DDDE}"/>
              </a:ext>
            </a:extLst>
          </p:cNvPr>
          <p:cNvSpPr txBox="1"/>
          <p:nvPr/>
        </p:nvSpPr>
        <p:spPr>
          <a:xfrm>
            <a:off x="983673" y="1341120"/>
            <a:ext cx="5299363"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Didact Gothic" panose="00000500000000000000" pitchFamily="2" charset="0"/>
              </a:rPr>
              <a:t>Scrap Up is an emerging ecommerce website specifically made for reselling products that are no longer required or are waste for their previous owners, by reselling. Scrap Up provides an efficient way of waste management and contributes to sustainable development. </a:t>
            </a:r>
          </a:p>
          <a:p>
            <a:pPr marL="285750" indent="-285750">
              <a:buFont typeface="Arial" panose="020B0604020202020204" pitchFamily="34" charset="0"/>
              <a:buChar char="•"/>
            </a:pPr>
            <a:endParaRPr lang="en-US" sz="1600" dirty="0">
              <a:latin typeface="Didact Gothic" panose="00000500000000000000" pitchFamily="2" charset="0"/>
            </a:endParaRPr>
          </a:p>
          <a:p>
            <a:pPr marL="285750" indent="-285750">
              <a:buFont typeface="Arial" panose="020B0604020202020204" pitchFamily="34" charset="0"/>
              <a:buChar char="•"/>
            </a:pPr>
            <a:r>
              <a:rPr lang="en-US" sz="1600" dirty="0">
                <a:latin typeface="Didact Gothic" panose="00000500000000000000" pitchFamily="2" charset="0"/>
              </a:rPr>
              <a:t>Scrap Up's USP is a special creator module that  boosts employment opportunities to make old  products that are to be resold, to make it better for future scope of usage through help of creative individuals working on their own or for the Scrap Up.</a:t>
            </a:r>
          </a:p>
        </p:txBody>
      </p:sp>
    </p:spTree>
    <p:extLst>
      <p:ext uri="{BB962C8B-B14F-4D97-AF65-F5344CB8AC3E}">
        <p14:creationId xmlns:p14="http://schemas.microsoft.com/office/powerpoint/2010/main" val="2092383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07"/>
        <p:cNvGrpSpPr/>
        <p:nvPr/>
      </p:nvGrpSpPr>
      <p:grpSpPr>
        <a:xfrm>
          <a:off x="0" y="0"/>
          <a:ext cx="0" cy="0"/>
          <a:chOff x="0" y="0"/>
          <a:chExt cx="0" cy="0"/>
        </a:xfrm>
      </p:grpSpPr>
      <p:sp>
        <p:nvSpPr>
          <p:cNvPr id="308" name="Google Shape;308;p46"/>
          <p:cNvSpPr txBox="1">
            <a:spLocks noGrp="1"/>
          </p:cNvSpPr>
          <p:nvPr>
            <p:ph type="ctrTitle"/>
          </p:nvPr>
        </p:nvSpPr>
        <p:spPr>
          <a:xfrm>
            <a:off x="1690800" y="2470300"/>
            <a:ext cx="57624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r>
              <a:rPr lang="en" dirty="0">
                <a:sym typeface="Wingdings" panose="05000000000000000000" pitchFamily="2" charset="2"/>
              </a:rPr>
              <a:t></a:t>
            </a:r>
            <a:endParaRPr dirty="0"/>
          </a:p>
        </p:txBody>
      </p:sp>
      <p:cxnSp>
        <p:nvCxnSpPr>
          <p:cNvPr id="310" name="Google Shape;310;p46"/>
          <p:cNvCxnSpPr>
            <a:cxnSpLocks/>
          </p:cNvCxnSpPr>
          <p:nvPr/>
        </p:nvCxnSpPr>
        <p:spPr>
          <a:xfrm>
            <a:off x="3149600" y="3246928"/>
            <a:ext cx="2797387"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4572000" y="2206295"/>
            <a:ext cx="43227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CASE STUDY</a:t>
            </a:r>
            <a:endParaRPr sz="2400" dirty="0"/>
          </a:p>
        </p:txBody>
      </p:sp>
      <p:cxnSp>
        <p:nvCxnSpPr>
          <p:cNvPr id="234" name="Google Shape;234;p39"/>
          <p:cNvCxnSpPr>
            <a:cxnSpLocks/>
          </p:cNvCxnSpPr>
          <p:nvPr/>
        </p:nvCxnSpPr>
        <p:spPr>
          <a:xfrm>
            <a:off x="5514109" y="3233773"/>
            <a:ext cx="249381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3513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CASE STUDY</a:t>
            </a:r>
            <a:endParaRPr b="1" dirty="0">
              <a:solidFill>
                <a:schemeClr val="dk1"/>
              </a:solidFill>
            </a:endParaRPr>
          </a:p>
        </p:txBody>
      </p:sp>
      <p:sp>
        <p:nvSpPr>
          <p:cNvPr id="240" name="Google Shape;240;p40"/>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234950" marR="39370" indent="-6350" algn="just">
              <a:lnSpc>
                <a:spcPct val="107000"/>
              </a:lnSpc>
              <a:spcBef>
                <a:spcPts val="0"/>
              </a:spcBef>
              <a:spcAft>
                <a:spcPts val="15"/>
              </a:spcAft>
            </a:pPr>
            <a:r>
              <a:rPr lang="en-US" sz="2000" dirty="0">
                <a:solidFill>
                  <a:srgbClr val="000000"/>
                </a:solidFill>
                <a:effectLst/>
                <a:latin typeface="Didact Gothic" panose="00000500000000000000" pitchFamily="2" charset="0"/>
                <a:ea typeface="Arial" panose="020B0604020202020204" pitchFamily="34" charset="0"/>
              </a:rPr>
              <a:t> E-Bay: Unnecessary products are sold at high price due to bidding. </a:t>
            </a:r>
          </a:p>
          <a:p>
            <a:pPr marL="234950" marR="39370" indent="-6350" algn="l">
              <a:lnSpc>
                <a:spcPct val="107000"/>
              </a:lnSpc>
              <a:spcBef>
                <a:spcPts val="0"/>
              </a:spcBef>
              <a:spcAft>
                <a:spcPts val="15"/>
              </a:spcAft>
            </a:pPr>
            <a:endParaRPr lang="en-US" sz="2000" dirty="0">
              <a:solidFill>
                <a:srgbClr val="000000"/>
              </a:solidFill>
              <a:effectLst/>
              <a:latin typeface="Didact Gothic" panose="00000500000000000000" pitchFamily="2" charset="0"/>
              <a:ea typeface="Arial" panose="020B0604020202020204" pitchFamily="34" charset="0"/>
            </a:endParaRPr>
          </a:p>
          <a:p>
            <a:pPr marL="234950" marR="39370" indent="-6350" algn="l">
              <a:lnSpc>
                <a:spcPct val="107000"/>
              </a:lnSpc>
              <a:spcBef>
                <a:spcPts val="0"/>
              </a:spcBef>
              <a:spcAft>
                <a:spcPts val="15"/>
              </a:spcAft>
            </a:pPr>
            <a:r>
              <a:rPr lang="en-US" sz="2000" dirty="0">
                <a:solidFill>
                  <a:srgbClr val="000000"/>
                </a:solidFill>
                <a:effectLst/>
                <a:latin typeface="Didact Gothic" panose="00000500000000000000" pitchFamily="2" charset="0"/>
                <a:ea typeface="Arial" panose="020B0604020202020204" pitchFamily="34" charset="0"/>
              </a:rPr>
              <a:t> OLX: Only provides platform for selling old products. </a:t>
            </a:r>
          </a:p>
          <a:p>
            <a:pPr marL="228600" marR="39370" indent="0" algn="l">
              <a:lnSpc>
                <a:spcPct val="107000"/>
              </a:lnSpc>
              <a:spcBef>
                <a:spcPts val="0"/>
              </a:spcBef>
              <a:spcAft>
                <a:spcPts val="15"/>
              </a:spcAft>
              <a:buNone/>
            </a:pPr>
            <a:r>
              <a:rPr lang="en-US" sz="2000" dirty="0">
                <a:solidFill>
                  <a:srgbClr val="000000"/>
                </a:solidFill>
                <a:effectLst/>
                <a:latin typeface="Didact Gothic" panose="00000500000000000000" pitchFamily="2" charset="0"/>
                <a:ea typeface="Arial" panose="020B0604020202020204" pitchFamily="34" charset="0"/>
              </a:rPr>
              <a:t> </a:t>
            </a:r>
          </a:p>
          <a:p>
            <a:pPr marL="234950" marR="39370" indent="-6350" algn="l">
              <a:lnSpc>
                <a:spcPct val="107000"/>
              </a:lnSpc>
              <a:spcBef>
                <a:spcPts val="0"/>
              </a:spcBef>
              <a:spcAft>
                <a:spcPts val="15"/>
              </a:spcAft>
            </a:pPr>
            <a:r>
              <a:rPr lang="en-US" sz="2000" dirty="0">
                <a:solidFill>
                  <a:srgbClr val="000000"/>
                </a:solidFill>
                <a:effectLst/>
                <a:latin typeface="Didact Gothic" panose="00000500000000000000" pitchFamily="2" charset="0"/>
                <a:ea typeface="Arial" panose="020B0604020202020204" pitchFamily="34" charset="0"/>
              </a:rPr>
              <a:t> Amazon: Only provides platform for selling new products and refurbished products only. </a:t>
            </a:r>
          </a:p>
          <a:p>
            <a:pPr marL="0" lvl="0" indent="0" algn="l" rtl="0">
              <a:spcBef>
                <a:spcPts val="0"/>
              </a:spcBef>
              <a:spcAft>
                <a:spcPts val="0"/>
              </a:spcAft>
              <a:buNone/>
            </a:pPr>
            <a:endParaRPr sz="950" u="none" dirty="0">
              <a:solidFill>
                <a:schemeClr val="dk1"/>
              </a:solidFill>
              <a:latin typeface="Didact Gothic"/>
              <a:ea typeface="Didact Gothic"/>
              <a:cs typeface="Didact Gothic"/>
              <a:sym typeface="Didact Gothic"/>
            </a:endParaRPr>
          </a:p>
        </p:txBody>
      </p:sp>
      <p:cxnSp>
        <p:nvCxnSpPr>
          <p:cNvPr id="241" name="Google Shape;241;p40"/>
          <p:cNvCxnSpPr>
            <a:cxnSpLocks/>
          </p:cNvCxnSpPr>
          <p:nvPr/>
        </p:nvCxnSpPr>
        <p:spPr>
          <a:xfrm>
            <a:off x="1801091" y="1192627"/>
            <a:ext cx="35814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418A414B-D9BC-BE66-D0B3-84944C325672}"/>
              </a:ext>
            </a:extLst>
          </p:cNvPr>
          <p:cNvPicPr>
            <a:picLocks noChangeAspect="1"/>
          </p:cNvPicPr>
          <p:nvPr/>
        </p:nvPicPr>
        <p:blipFill>
          <a:blip r:embed="rId3">
            <a:duotone>
              <a:prstClr val="black"/>
              <a:schemeClr val="bg1">
                <a:tint val="45000"/>
                <a:satMod val="400000"/>
              </a:schemeClr>
            </a:duotone>
          </a:blip>
          <a:stretch>
            <a:fillRect/>
          </a:stretch>
        </p:blipFill>
        <p:spPr>
          <a:xfrm>
            <a:off x="8337407" y="110135"/>
            <a:ext cx="675820" cy="146174"/>
          </a:xfrm>
          <a:prstGeom prst="rect">
            <a:avLst/>
          </a:prstGeom>
        </p:spPr>
      </p:pic>
    </p:spTree>
    <p:extLst>
      <p:ext uri="{BB962C8B-B14F-4D97-AF65-F5344CB8AC3E}">
        <p14:creationId xmlns:p14="http://schemas.microsoft.com/office/powerpoint/2010/main" val="26206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ctrTitle"/>
          </p:nvPr>
        </p:nvSpPr>
        <p:spPr>
          <a:xfrm>
            <a:off x="3945000" y="2571750"/>
            <a:ext cx="43227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Problem definition and User Requirements </a:t>
            </a:r>
            <a:endParaRPr lang="en-US" sz="2400" dirty="0">
              <a:solidFill>
                <a:schemeClr val="dk1"/>
              </a:solidFill>
            </a:endParaRPr>
          </a:p>
        </p:txBody>
      </p:sp>
      <p:cxnSp>
        <p:nvCxnSpPr>
          <p:cNvPr id="234" name="Google Shape;234;p39"/>
          <p:cNvCxnSpPr>
            <a:cxnSpLocks/>
          </p:cNvCxnSpPr>
          <p:nvPr/>
        </p:nvCxnSpPr>
        <p:spPr>
          <a:xfrm>
            <a:off x="3939540" y="3729073"/>
            <a:ext cx="432816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55673026"/>
      </p:ext>
    </p:extLst>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944</Words>
  <Application>Microsoft Office PowerPoint</Application>
  <PresentationFormat>On-screen Show (16:9)</PresentationFormat>
  <Paragraphs>218</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Roboto</vt:lpstr>
      <vt:lpstr>Didact Gothic</vt:lpstr>
      <vt:lpstr>Lucida Sans</vt:lpstr>
      <vt:lpstr>Julius Sans One</vt:lpstr>
      <vt:lpstr>Wingdings</vt:lpstr>
      <vt:lpstr>Questrial</vt:lpstr>
      <vt:lpstr>Arial</vt:lpstr>
      <vt:lpstr>Minimalist Grayscale Pitch Deck by Slidesgo</vt:lpstr>
      <vt:lpstr>PowerPoint Presentation</vt:lpstr>
      <vt:lpstr> contents OF  THE PRESENTATION</vt:lpstr>
      <vt:lpstr>FRONTEND </vt:lpstr>
      <vt:lpstr>Data Dictionary : </vt:lpstr>
      <vt:lpstr>INTRODUCTION</vt:lpstr>
      <vt:lpstr>INTRODUCTION</vt:lpstr>
      <vt:lpstr>CASE STUDY</vt:lpstr>
      <vt:lpstr>CASE STUDY</vt:lpstr>
      <vt:lpstr>Problem definition and User Requirements </vt:lpstr>
      <vt:lpstr>PROBLEMS</vt:lpstr>
      <vt:lpstr>  USER REQUIREMENT</vt:lpstr>
      <vt:lpstr>OBJECTIVES</vt:lpstr>
      <vt:lpstr>OBJECTIVES</vt:lpstr>
      <vt:lpstr>TECHNICAL REQUIREMENTS </vt:lpstr>
      <vt:lpstr>TECHNICAL REQUIREMENTS</vt:lpstr>
      <vt:lpstr>FRONTEND  </vt:lpstr>
      <vt:lpstr>FRONTEND</vt:lpstr>
      <vt:lpstr>BACKEND   </vt:lpstr>
      <vt:lpstr>BACKEND </vt:lpstr>
      <vt:lpstr>MODULES </vt:lpstr>
      <vt:lpstr>MODULES</vt:lpstr>
      <vt:lpstr>MODULES INFORMATION</vt:lpstr>
      <vt:lpstr>MODULES INFORMATION</vt:lpstr>
      <vt:lpstr>MODULES INFORMATION</vt:lpstr>
      <vt:lpstr>PAGES INFORMATION   </vt:lpstr>
      <vt:lpstr>PAGES INFORMATION</vt:lpstr>
      <vt:lpstr>DETAILED DESCRIPTION   </vt:lpstr>
      <vt:lpstr>DETAILED DESCRIPTION</vt:lpstr>
      <vt:lpstr>DETAILED DESCRIPTION</vt:lpstr>
      <vt:lpstr>System Analysis and Design   </vt:lpstr>
      <vt:lpstr>SOFTWARE DEVELOPMENT MODEL</vt:lpstr>
      <vt:lpstr>SOFTWARE DEVELOPMENT MODEL</vt:lpstr>
      <vt:lpstr>USE CASE  </vt:lpstr>
      <vt:lpstr>UsE CasE FOR ADMIN</vt:lpstr>
      <vt:lpstr>USE CASE FOR USER</vt:lpstr>
      <vt:lpstr>USE CASE FOR CREATOR</vt:lpstr>
      <vt:lpstr>USE CASE FOR SYSTEM</vt:lpstr>
      <vt:lpstr>ACTIVITY DIAGRAMs  </vt:lpstr>
      <vt:lpstr>Activity diagraM FOR ADMIN</vt:lpstr>
      <vt:lpstr>Activity diagraM FOR CREATOR</vt:lpstr>
      <vt:lpstr>Activity diagraM FOR user</vt:lpstr>
      <vt:lpstr>TIMELINE DIAGRAMs  </vt:lpstr>
      <vt:lpstr>TIMELINE diagraM</vt:lpstr>
      <vt:lpstr>SEQUENCE DIAGRAMs  </vt:lpstr>
      <vt:lpstr>SEQUENCE DIAGRAMs</vt:lpstr>
      <vt:lpstr>Data Dictionary  </vt:lpstr>
      <vt:lpstr>ADMIN TABLE</vt:lpstr>
      <vt:lpstr>CREATOR TABLE</vt:lpstr>
      <vt:lpstr>USER TABLE</vt:lpstr>
      <vt:lpstr>CATEGORY TABLE</vt:lpstr>
      <vt:lpstr>Order TABLE</vt:lpstr>
      <vt:lpstr>ER DIAGRAM  </vt:lpstr>
      <vt:lpstr>ER diagraM</vt:lpstr>
      <vt:lpstr>DATA FLOW DIAGRAMs  </vt:lpstr>
      <vt:lpstr>DFD LEVEL 0</vt:lpstr>
      <vt:lpstr>Dfd LEVEL 1</vt:lpstr>
      <vt:lpstr>DFD LEVEL 2</vt:lpstr>
      <vt:lpstr>MOCKUPS  </vt:lpstr>
      <vt:lpstr>Login page</vt:lpstr>
      <vt:lpstr>Home page</vt:lpstr>
      <vt:lpstr> category section</vt:lpstr>
      <vt:lpstr>Product page</vt:lpstr>
      <vt:lpstr> Future Enhancements  </vt:lpstr>
      <vt:lpstr> Future Enhancements</vt:lpstr>
      <vt:lpstr>Conclusion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Adnan Kureshi</dc:creator>
  <cp:lastModifiedBy>Adnan Kureshi</cp:lastModifiedBy>
  <cp:revision>23</cp:revision>
  <dcterms:modified xsi:type="dcterms:W3CDTF">2022-11-18T01:52:49Z</dcterms:modified>
</cp:coreProperties>
</file>